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Default Extension="jpg" ContentType="image/jpg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46050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9900F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46050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9900F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46050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9900F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46050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46050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6310" y="497840"/>
            <a:ext cx="7231379" cy="1366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9900F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4540" y="2014220"/>
            <a:ext cx="6993890" cy="2076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133080" y="6299532"/>
            <a:ext cx="273050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46050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ps.prenhall.com/wps/media/objects/166/170446/GainandLossofElectrons.html" TargetMode="Externa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4.png"/><Relationship Id="rId4" Type="http://schemas.openxmlformats.org/officeDocument/2006/relationships/image" Target="../media/image14.png"/><Relationship Id="rId5" Type="http://schemas.openxmlformats.org/officeDocument/2006/relationships/image" Target="../media/image3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7.png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jpg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jpg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jpg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png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ps.prenhall.com/wps/media/objects/169/174025/RedoxChemistryIronCopper.html" TargetMode="External"/><Relationship Id="rId3" Type="http://schemas.openxmlformats.org/officeDocument/2006/relationships/image" Target="../media/image23.jpg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4.jpg"/><Relationship Id="rId3" Type="http://schemas.openxmlformats.org/officeDocument/2006/relationships/image" Target="../media/image25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ps.prenhall.com/wps/media/objects/477/489159/st1601.html" TargetMode="Externa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ps.prenhall.com/wps/media/objects/477/489159/st1603.html" TargetMode="External"/><Relationship Id="rId3" Type="http://schemas.openxmlformats.org/officeDocument/2006/relationships/image" Target="../media/image26.jpg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7.png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1.jpg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2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ps.prenhall.com/wps/media/objects/165/169763/Oxidation-ReduxII.html" TargetMode="Externa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39540" y="2202179"/>
            <a:ext cx="2197100" cy="2037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2540">
              <a:lnSpc>
                <a:spcPct val="100000"/>
              </a:lnSpc>
              <a:spcBef>
                <a:spcPts val="100"/>
              </a:spcBef>
            </a:pPr>
            <a:r>
              <a:rPr dirty="0" sz="4400" spc="-5" b="1">
                <a:solidFill>
                  <a:srgbClr val="FF0000"/>
                </a:solidFill>
                <a:latin typeface="Times New Roman"/>
                <a:cs typeface="Times New Roman"/>
              </a:rPr>
              <a:t>Redox  </a:t>
            </a:r>
            <a:r>
              <a:rPr dirty="0" sz="4400" b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dirty="0" sz="4400" spc="-5" b="1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dirty="0" sz="4400" b="1">
                <a:solidFill>
                  <a:srgbClr val="FF0000"/>
                </a:solidFill>
                <a:latin typeface="Times New Roman"/>
                <a:cs typeface="Times New Roman"/>
              </a:rPr>
              <a:t>ac</a:t>
            </a:r>
            <a:r>
              <a:rPr dirty="0" sz="4400" spc="-5" b="1">
                <a:solidFill>
                  <a:srgbClr val="FF0000"/>
                </a:solidFill>
                <a:latin typeface="Times New Roman"/>
                <a:cs typeface="Times New Roman"/>
              </a:rPr>
              <a:t>ti</a:t>
            </a:r>
            <a:r>
              <a:rPr dirty="0" sz="4400" b="1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dirty="0" sz="4400" spc="-5" b="1">
                <a:solidFill>
                  <a:srgbClr val="FF0000"/>
                </a:solidFill>
                <a:latin typeface="Times New Roman"/>
                <a:cs typeface="Times New Roman"/>
              </a:rPr>
              <a:t>ns  </a:t>
            </a:r>
            <a:r>
              <a:rPr dirty="0" sz="4400" b="1">
                <a:solidFill>
                  <a:srgbClr val="FF0000"/>
                </a:solidFill>
                <a:latin typeface="Times New Roman"/>
                <a:cs typeface="Times New Roman"/>
              </a:rPr>
              <a:t>grade</a:t>
            </a:r>
            <a:r>
              <a:rPr dirty="0" sz="4400" spc="-7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4400" b="1">
                <a:solidFill>
                  <a:srgbClr val="FF0000"/>
                </a:solidFill>
                <a:latin typeface="Times New Roman"/>
                <a:cs typeface="Times New Roman"/>
              </a:rPr>
              <a:t>11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2869" y="833120"/>
            <a:ext cx="638492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Will </a:t>
            </a:r>
            <a:r>
              <a:rPr dirty="0" sz="4400"/>
              <a:t>a </a:t>
            </a:r>
            <a:r>
              <a:rPr dirty="0" sz="4400" spc="-5"/>
              <a:t>Reaction Take</a:t>
            </a:r>
            <a:r>
              <a:rPr dirty="0" sz="4400" spc="-35"/>
              <a:t> </a:t>
            </a:r>
            <a:r>
              <a:rPr dirty="0" sz="4400" spc="-5"/>
              <a:t>Place?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39140" y="2014220"/>
            <a:ext cx="7640955" cy="3506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0" marR="304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80365" algn="l"/>
                <a:tab pos="381000" algn="l"/>
              </a:tabLst>
            </a:pPr>
            <a:r>
              <a:rPr dirty="0" sz="3200" spc="-5">
                <a:latin typeface="Times New Roman"/>
                <a:cs typeface="Times New Roman"/>
              </a:rPr>
              <a:t>reactions </a:t>
            </a:r>
            <a:r>
              <a:rPr dirty="0" sz="3200">
                <a:latin typeface="Times New Roman"/>
                <a:cs typeface="Times New Roman"/>
              </a:rPr>
              <a:t>that are energetically </a:t>
            </a:r>
            <a:r>
              <a:rPr dirty="0" sz="3200" spc="-5">
                <a:latin typeface="Times New Roman"/>
                <a:cs typeface="Times New Roman"/>
              </a:rPr>
              <a:t>favorable </a:t>
            </a:r>
            <a:r>
              <a:rPr dirty="0" sz="3200">
                <a:latin typeface="Times New Roman"/>
                <a:cs typeface="Times New Roman"/>
              </a:rPr>
              <a:t>are  </a:t>
            </a:r>
            <a:r>
              <a:rPr dirty="0" sz="3200" spc="-5">
                <a:latin typeface="Times New Roman"/>
                <a:cs typeface="Times New Roman"/>
              </a:rPr>
              <a:t>said to </a:t>
            </a:r>
            <a:r>
              <a:rPr dirty="0" sz="3200">
                <a:latin typeface="Times New Roman"/>
                <a:cs typeface="Times New Roman"/>
              </a:rPr>
              <a:t>be</a:t>
            </a:r>
            <a:r>
              <a:rPr dirty="0" sz="3200" spc="40">
                <a:latin typeface="Times New Roman"/>
                <a:cs typeface="Times New Roman"/>
              </a:rPr>
              <a:t> </a:t>
            </a:r>
            <a:r>
              <a:rPr dirty="0" sz="3200" b="1">
                <a:latin typeface="Times New Roman"/>
                <a:cs typeface="Times New Roman"/>
              </a:rPr>
              <a:t>spontaneous</a:t>
            </a:r>
            <a:endParaRPr sz="3200">
              <a:latin typeface="Times New Roman"/>
              <a:cs typeface="Times New Roman"/>
            </a:endParaRPr>
          </a:p>
          <a:p>
            <a:pPr marL="781050" marR="136525" indent="-285750">
              <a:lnSpc>
                <a:spcPct val="100000"/>
              </a:lnSpc>
              <a:spcBef>
                <a:spcPts val="690"/>
              </a:spcBef>
            </a:pPr>
            <a:r>
              <a:rPr dirty="0" baseline="5952" sz="4200" spc="-157">
                <a:latin typeface="UnDotum"/>
                <a:cs typeface="UnDotum"/>
              </a:rPr>
              <a:t></a:t>
            </a:r>
            <a:r>
              <a:rPr dirty="0" sz="2800" spc="-105">
                <a:latin typeface="Times New Roman"/>
                <a:cs typeface="Times New Roman"/>
              </a:rPr>
              <a:t>they </a:t>
            </a:r>
            <a:r>
              <a:rPr dirty="0" sz="2800" spc="-10">
                <a:latin typeface="Times New Roman"/>
                <a:cs typeface="Times New Roman"/>
              </a:rPr>
              <a:t>can </a:t>
            </a:r>
            <a:r>
              <a:rPr dirty="0" sz="2800">
                <a:latin typeface="Times New Roman"/>
                <a:cs typeface="Times New Roman"/>
              </a:rPr>
              <a:t>happen, but the </a:t>
            </a:r>
            <a:r>
              <a:rPr dirty="0" sz="2800" spc="-5">
                <a:latin typeface="Times New Roman"/>
                <a:cs typeface="Times New Roman"/>
              </a:rPr>
              <a:t>activation energy </a:t>
            </a:r>
            <a:r>
              <a:rPr dirty="0" sz="2800" spc="-10">
                <a:latin typeface="Times New Roman"/>
                <a:cs typeface="Times New Roman"/>
              </a:rPr>
              <a:t>may  </a:t>
            </a:r>
            <a:r>
              <a:rPr dirty="0" sz="2800">
                <a:latin typeface="Times New Roman"/>
                <a:cs typeface="Times New Roman"/>
              </a:rPr>
              <a:t>be so </a:t>
            </a:r>
            <a:r>
              <a:rPr dirty="0" sz="2800" spc="-5">
                <a:latin typeface="Times New Roman"/>
                <a:cs typeface="Times New Roman"/>
              </a:rPr>
              <a:t>large that </a:t>
            </a:r>
            <a:r>
              <a:rPr dirty="0" sz="2800">
                <a:latin typeface="Times New Roman"/>
                <a:cs typeface="Times New Roman"/>
              </a:rPr>
              <a:t>the rate is </a:t>
            </a:r>
            <a:r>
              <a:rPr dirty="0" sz="2800" spc="-5">
                <a:latin typeface="Times New Roman"/>
                <a:cs typeface="Times New Roman"/>
              </a:rPr>
              <a:t>very</a:t>
            </a:r>
            <a:r>
              <a:rPr dirty="0" sz="2800" spc="-5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slow</a:t>
            </a:r>
            <a:endParaRPr sz="2800">
              <a:latin typeface="Times New Roman"/>
              <a:cs typeface="Times New Roman"/>
            </a:endParaRPr>
          </a:p>
          <a:p>
            <a:pPr marL="381000" marR="191135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80365" algn="l"/>
                <a:tab pos="381000" algn="l"/>
              </a:tabLst>
            </a:pPr>
            <a:r>
              <a:rPr dirty="0" sz="3200" spc="-5">
                <a:latin typeface="Times New Roman"/>
                <a:cs typeface="Times New Roman"/>
              </a:rPr>
              <a:t>the relative reactivity </a:t>
            </a:r>
            <a:r>
              <a:rPr dirty="0" sz="3200">
                <a:latin typeface="Times New Roman"/>
                <a:cs typeface="Times New Roman"/>
              </a:rPr>
              <a:t>of </a:t>
            </a:r>
            <a:r>
              <a:rPr dirty="0" sz="3200" spc="-5">
                <a:latin typeface="Times New Roman"/>
                <a:cs typeface="Times New Roman"/>
              </a:rPr>
              <a:t>metals </a:t>
            </a:r>
            <a:r>
              <a:rPr dirty="0" sz="3200">
                <a:latin typeface="Times New Roman"/>
                <a:cs typeface="Times New Roman"/>
              </a:rPr>
              <a:t>can be used  </a:t>
            </a:r>
            <a:r>
              <a:rPr dirty="0" sz="3200" spc="-5">
                <a:latin typeface="Times New Roman"/>
                <a:cs typeface="Times New Roman"/>
              </a:rPr>
              <a:t>to determine if some </a:t>
            </a:r>
            <a:r>
              <a:rPr dirty="0" sz="3200">
                <a:latin typeface="Times New Roman"/>
                <a:cs typeface="Times New Roman"/>
              </a:rPr>
              <a:t>redox reactions </a:t>
            </a:r>
            <a:r>
              <a:rPr dirty="0" sz="3200" spc="-5">
                <a:latin typeface="Times New Roman"/>
                <a:cs typeface="Times New Roman"/>
              </a:rPr>
              <a:t>are  </a:t>
            </a:r>
            <a:r>
              <a:rPr dirty="0" sz="3200">
                <a:latin typeface="Times New Roman"/>
                <a:cs typeface="Times New Roman"/>
              </a:rPr>
              <a:t>spontaneous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6550" y="833120"/>
            <a:ext cx="592137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91279" algn="l"/>
              </a:tabLst>
            </a:pPr>
            <a:r>
              <a:rPr dirty="0" sz="4400" spc="-5"/>
              <a:t>Electron</a:t>
            </a:r>
            <a:r>
              <a:rPr dirty="0" sz="4400" spc="25"/>
              <a:t> </a:t>
            </a:r>
            <a:r>
              <a:rPr dirty="0" sz="4400" spc="-5"/>
              <a:t>transfer	reactions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1861820"/>
            <a:ext cx="11493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640" y="1878329"/>
            <a:ext cx="8555355" cy="2527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Times New Roman"/>
                <a:cs typeface="Times New Roman"/>
              </a:rPr>
              <a:t>Place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-5">
                <a:latin typeface="Times New Roman"/>
                <a:cs typeface="Times New Roman"/>
              </a:rPr>
              <a:t>strip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10">
                <a:latin typeface="Times New Roman"/>
                <a:cs typeface="Times New Roman"/>
              </a:rPr>
              <a:t>metallic </a:t>
            </a:r>
            <a:r>
              <a:rPr dirty="0" sz="2000" spc="-5">
                <a:latin typeface="Times New Roman"/>
                <a:cs typeface="Times New Roman"/>
              </a:rPr>
              <a:t>zinc in </a:t>
            </a:r>
            <a:r>
              <a:rPr dirty="0" sz="2000">
                <a:latin typeface="Times New Roman"/>
                <a:cs typeface="Times New Roman"/>
              </a:rPr>
              <a:t>an aqueous </a:t>
            </a:r>
            <a:r>
              <a:rPr dirty="0" sz="2000" spc="-5">
                <a:latin typeface="Times New Roman"/>
                <a:cs typeface="Times New Roman"/>
              </a:rPr>
              <a:t>solution </a:t>
            </a:r>
            <a:r>
              <a:rPr dirty="0" sz="2000">
                <a:latin typeface="Times New Roman"/>
                <a:cs typeface="Times New Roman"/>
              </a:rPr>
              <a:t>of copper </a:t>
            </a:r>
            <a:r>
              <a:rPr dirty="0" sz="2000" spc="-5">
                <a:latin typeface="Times New Roman"/>
                <a:cs typeface="Times New Roman"/>
              </a:rPr>
              <a:t>nitrate </a:t>
            </a:r>
            <a:r>
              <a:rPr dirty="0" sz="2000">
                <a:latin typeface="Times New Roman"/>
                <a:cs typeface="Times New Roman"/>
              </a:rPr>
              <a:t>, for about one  hour. You </a:t>
            </a:r>
            <a:r>
              <a:rPr dirty="0" sz="2000" spc="-10">
                <a:latin typeface="Times New Roman"/>
                <a:cs typeface="Times New Roman"/>
              </a:rPr>
              <a:t>may </a:t>
            </a:r>
            <a:r>
              <a:rPr dirty="0" sz="2000" spc="-5">
                <a:latin typeface="Times New Roman"/>
                <a:cs typeface="Times New Roman"/>
              </a:rPr>
              <a:t>notice that the strip becomes coated with </a:t>
            </a:r>
            <a:r>
              <a:rPr dirty="0" sz="2000">
                <a:latin typeface="Times New Roman"/>
                <a:cs typeface="Times New Roman"/>
              </a:rPr>
              <a:t>reddish </a:t>
            </a:r>
            <a:r>
              <a:rPr dirty="0" sz="2000" spc="-10">
                <a:latin typeface="Times New Roman"/>
                <a:cs typeface="Times New Roman"/>
              </a:rPr>
              <a:t>metallic </a:t>
            </a:r>
            <a:r>
              <a:rPr dirty="0" sz="2000">
                <a:latin typeface="Times New Roman"/>
                <a:cs typeface="Times New Roman"/>
              </a:rPr>
              <a:t>copper  and </a:t>
            </a:r>
            <a:r>
              <a:rPr dirty="0" sz="2000" spc="-5">
                <a:latin typeface="Times New Roman"/>
                <a:cs typeface="Times New Roman"/>
              </a:rPr>
              <a:t>the </a:t>
            </a:r>
            <a:r>
              <a:rPr dirty="0" sz="2000">
                <a:latin typeface="Times New Roman"/>
                <a:cs typeface="Times New Roman"/>
              </a:rPr>
              <a:t>blue colour of the </a:t>
            </a:r>
            <a:r>
              <a:rPr dirty="0" sz="2000" spc="-5">
                <a:latin typeface="Times New Roman"/>
                <a:cs typeface="Times New Roman"/>
              </a:rPr>
              <a:t>solution disappears. Formation </a:t>
            </a:r>
            <a:r>
              <a:rPr dirty="0" sz="2000">
                <a:latin typeface="Times New Roman"/>
                <a:cs typeface="Times New Roman"/>
              </a:rPr>
              <a:t>of Zn2+ </a:t>
            </a:r>
            <a:r>
              <a:rPr dirty="0" sz="2000" spc="-5">
                <a:latin typeface="Times New Roman"/>
                <a:cs typeface="Times New Roman"/>
              </a:rPr>
              <a:t>ions among the  </a:t>
            </a:r>
            <a:r>
              <a:rPr dirty="0" sz="2000">
                <a:latin typeface="Times New Roman"/>
                <a:cs typeface="Times New Roman"/>
              </a:rPr>
              <a:t>products </a:t>
            </a:r>
            <a:r>
              <a:rPr dirty="0" sz="2000" spc="-5">
                <a:latin typeface="Times New Roman"/>
                <a:cs typeface="Times New Roman"/>
              </a:rPr>
              <a:t>can easily </a:t>
            </a:r>
            <a:r>
              <a:rPr dirty="0" sz="2000">
                <a:latin typeface="Times New Roman"/>
                <a:cs typeface="Times New Roman"/>
              </a:rPr>
              <a:t>be judged when </a:t>
            </a:r>
            <a:r>
              <a:rPr dirty="0" sz="2000" spc="-5">
                <a:latin typeface="Times New Roman"/>
                <a:cs typeface="Times New Roman"/>
              </a:rPr>
              <a:t>the </a:t>
            </a:r>
            <a:r>
              <a:rPr dirty="0" sz="2000">
                <a:latin typeface="Times New Roman"/>
                <a:cs typeface="Times New Roman"/>
              </a:rPr>
              <a:t>blue </a:t>
            </a:r>
            <a:r>
              <a:rPr dirty="0" sz="2000" spc="-5">
                <a:latin typeface="Times New Roman"/>
                <a:cs typeface="Times New Roman"/>
              </a:rPr>
              <a:t>colour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5">
                <a:latin typeface="Times New Roman"/>
                <a:cs typeface="Times New Roman"/>
              </a:rPr>
              <a:t>the solution </a:t>
            </a:r>
            <a:r>
              <a:rPr dirty="0" sz="2000">
                <a:latin typeface="Times New Roman"/>
                <a:cs typeface="Times New Roman"/>
              </a:rPr>
              <a:t>due </a:t>
            </a:r>
            <a:r>
              <a:rPr dirty="0" sz="2000" spc="-5">
                <a:latin typeface="Times New Roman"/>
                <a:cs typeface="Times New Roman"/>
              </a:rPr>
              <a:t>to </a:t>
            </a:r>
            <a:r>
              <a:rPr dirty="0" sz="2000">
                <a:latin typeface="Times New Roman"/>
                <a:cs typeface="Times New Roman"/>
              </a:rPr>
              <a:t>Cu2+ has  disappeared. </a:t>
            </a:r>
            <a:r>
              <a:rPr dirty="0" sz="2000" spc="5">
                <a:latin typeface="Times New Roman"/>
                <a:cs typeface="Times New Roman"/>
              </a:rPr>
              <a:t>If </a:t>
            </a:r>
            <a:r>
              <a:rPr dirty="0" sz="2000">
                <a:latin typeface="Times New Roman"/>
                <a:cs typeface="Times New Roman"/>
              </a:rPr>
              <a:t>hydrogen </a:t>
            </a:r>
            <a:r>
              <a:rPr dirty="0" sz="2000" spc="-5">
                <a:latin typeface="Times New Roman"/>
                <a:cs typeface="Times New Roman"/>
              </a:rPr>
              <a:t>sulphide </a:t>
            </a:r>
            <a:r>
              <a:rPr dirty="0" sz="2000">
                <a:latin typeface="Times New Roman"/>
                <a:cs typeface="Times New Roman"/>
              </a:rPr>
              <a:t>gas </a:t>
            </a:r>
            <a:r>
              <a:rPr dirty="0" sz="2000" spc="-5">
                <a:latin typeface="Times New Roman"/>
                <a:cs typeface="Times New Roman"/>
              </a:rPr>
              <a:t>is passed </a:t>
            </a:r>
            <a:r>
              <a:rPr dirty="0" sz="2000">
                <a:latin typeface="Times New Roman"/>
                <a:cs typeface="Times New Roman"/>
              </a:rPr>
              <a:t>through </a:t>
            </a:r>
            <a:r>
              <a:rPr dirty="0" sz="2000" spc="-5">
                <a:latin typeface="Times New Roman"/>
                <a:cs typeface="Times New Roman"/>
              </a:rPr>
              <a:t>the colourless solution  containing </a:t>
            </a:r>
            <a:r>
              <a:rPr dirty="0" sz="2000">
                <a:latin typeface="Times New Roman"/>
                <a:cs typeface="Times New Roman"/>
              </a:rPr>
              <a:t>Zn2+ </a:t>
            </a:r>
            <a:r>
              <a:rPr dirty="0" sz="2000" spc="-5">
                <a:latin typeface="Times New Roman"/>
                <a:cs typeface="Times New Roman"/>
              </a:rPr>
              <a:t>ions, </a:t>
            </a:r>
            <a:r>
              <a:rPr dirty="0" sz="2000">
                <a:latin typeface="Times New Roman"/>
                <a:cs typeface="Times New Roman"/>
              </a:rPr>
              <a:t>appearance of </a:t>
            </a:r>
            <a:r>
              <a:rPr dirty="0" sz="2000" spc="-5">
                <a:latin typeface="Times New Roman"/>
                <a:cs typeface="Times New Roman"/>
              </a:rPr>
              <a:t>white zinc sulphide, </a:t>
            </a:r>
            <a:r>
              <a:rPr dirty="0" sz="2000">
                <a:latin typeface="Times New Roman"/>
                <a:cs typeface="Times New Roman"/>
              </a:rPr>
              <a:t>ZnS </a:t>
            </a:r>
            <a:r>
              <a:rPr dirty="0" sz="2000" spc="-5">
                <a:latin typeface="Times New Roman"/>
                <a:cs typeface="Times New Roman"/>
              </a:rPr>
              <a:t>can </a:t>
            </a:r>
            <a:r>
              <a:rPr dirty="0" sz="2000">
                <a:latin typeface="Times New Roman"/>
                <a:cs typeface="Times New Roman"/>
              </a:rPr>
              <a:t>be </a:t>
            </a:r>
            <a:r>
              <a:rPr dirty="0" sz="2000" spc="-5">
                <a:latin typeface="Times New Roman"/>
                <a:cs typeface="Times New Roman"/>
              </a:rPr>
              <a:t>seen </a:t>
            </a:r>
            <a:r>
              <a:rPr dirty="0" sz="2000">
                <a:latin typeface="Times New Roman"/>
                <a:cs typeface="Times New Roman"/>
              </a:rPr>
              <a:t>on  </a:t>
            </a:r>
            <a:r>
              <a:rPr dirty="0" sz="2000" spc="-5">
                <a:latin typeface="Times New Roman"/>
                <a:cs typeface="Times New Roman"/>
              </a:rPr>
              <a:t>making the solution alkaline with</a:t>
            </a:r>
            <a:r>
              <a:rPr dirty="0" sz="2000" spc="6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ammonia.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-5">
                <a:latin typeface="Times New Roman"/>
                <a:cs typeface="Times New Roman"/>
              </a:rPr>
              <a:t>reaction between </a:t>
            </a:r>
            <a:r>
              <a:rPr dirty="0" sz="2000" spc="-10">
                <a:latin typeface="Times New Roman"/>
                <a:cs typeface="Times New Roman"/>
              </a:rPr>
              <a:t>metallic </a:t>
            </a:r>
            <a:r>
              <a:rPr dirty="0" sz="2000" spc="-5">
                <a:latin typeface="Times New Roman"/>
                <a:cs typeface="Times New Roman"/>
              </a:rPr>
              <a:t>zinc </a:t>
            </a:r>
            <a:r>
              <a:rPr dirty="0" sz="2000">
                <a:latin typeface="Times New Roman"/>
                <a:cs typeface="Times New Roman"/>
              </a:rPr>
              <a:t>and </a:t>
            </a:r>
            <a:r>
              <a:rPr dirty="0" sz="2000" spc="-5">
                <a:latin typeface="Times New Roman"/>
                <a:cs typeface="Times New Roman"/>
              </a:rPr>
              <a:t>the </a:t>
            </a:r>
            <a:r>
              <a:rPr dirty="0" sz="2000">
                <a:latin typeface="Times New Roman"/>
                <a:cs typeface="Times New Roman"/>
              </a:rPr>
              <a:t>aqueous </a:t>
            </a:r>
            <a:r>
              <a:rPr dirty="0" sz="2000" spc="-5">
                <a:latin typeface="Times New Roman"/>
                <a:cs typeface="Times New Roman"/>
              </a:rPr>
              <a:t>solution </a:t>
            </a:r>
            <a:r>
              <a:rPr dirty="0" sz="2000">
                <a:latin typeface="Times New Roman"/>
                <a:cs typeface="Times New Roman"/>
              </a:rPr>
              <a:t>of copper </a:t>
            </a:r>
            <a:r>
              <a:rPr dirty="0" sz="2000" spc="-5">
                <a:latin typeface="Times New Roman"/>
                <a:cs typeface="Times New Roman"/>
              </a:rPr>
              <a:t>nitrate is</a:t>
            </a:r>
            <a:r>
              <a:rPr dirty="0" sz="2000" spc="1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:-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4058920"/>
            <a:ext cx="11493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4795520"/>
            <a:ext cx="11493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4812029"/>
            <a:ext cx="860552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In </a:t>
            </a:r>
            <a:r>
              <a:rPr dirty="0" sz="2000" spc="-5">
                <a:latin typeface="Times New Roman"/>
                <a:cs typeface="Times New Roman"/>
              </a:rPr>
              <a:t>this reaction </a:t>
            </a:r>
            <a:r>
              <a:rPr dirty="0" sz="2000">
                <a:latin typeface="Times New Roman"/>
                <a:cs typeface="Times New Roman"/>
              </a:rPr>
              <a:t>, </a:t>
            </a:r>
            <a:r>
              <a:rPr dirty="0" sz="2000" spc="-5">
                <a:latin typeface="Times New Roman"/>
                <a:cs typeface="Times New Roman"/>
              </a:rPr>
              <a:t>zinc has lost electrons to </a:t>
            </a:r>
            <a:r>
              <a:rPr dirty="0" sz="2000">
                <a:latin typeface="Times New Roman"/>
                <a:cs typeface="Times New Roman"/>
              </a:rPr>
              <a:t>form Zn2+and, therefore, </a:t>
            </a:r>
            <a:r>
              <a:rPr dirty="0" sz="2000" spc="-5">
                <a:latin typeface="Times New Roman"/>
                <a:cs typeface="Times New Roman"/>
              </a:rPr>
              <a:t>zinc </a:t>
            </a:r>
            <a:r>
              <a:rPr dirty="0" sz="2000">
                <a:latin typeface="Times New Roman"/>
                <a:cs typeface="Times New Roman"/>
              </a:rPr>
              <a:t>is </a:t>
            </a:r>
            <a:r>
              <a:rPr dirty="0" sz="2000" spc="-5">
                <a:latin typeface="Times New Roman"/>
                <a:cs typeface="Times New Roman"/>
              </a:rPr>
              <a:t>oxidised.  Evidently, </a:t>
            </a:r>
            <a:r>
              <a:rPr dirty="0" sz="2000">
                <a:latin typeface="Times New Roman"/>
                <a:cs typeface="Times New Roman"/>
              </a:rPr>
              <a:t>now </a:t>
            </a:r>
            <a:r>
              <a:rPr dirty="0" sz="2000" spc="-5">
                <a:latin typeface="Times New Roman"/>
                <a:cs typeface="Times New Roman"/>
              </a:rPr>
              <a:t>if zinc is oxidised, releasing electrons </a:t>
            </a:r>
            <a:r>
              <a:rPr dirty="0" sz="2000">
                <a:latin typeface="Times New Roman"/>
                <a:cs typeface="Times New Roman"/>
              </a:rPr>
              <a:t>, copper </a:t>
            </a:r>
            <a:r>
              <a:rPr dirty="0" sz="2000" spc="-5">
                <a:latin typeface="Times New Roman"/>
                <a:cs typeface="Times New Roman"/>
              </a:rPr>
              <a:t>ions is </a:t>
            </a:r>
            <a:r>
              <a:rPr dirty="0" sz="2000">
                <a:latin typeface="Times New Roman"/>
                <a:cs typeface="Times New Roman"/>
              </a:rPr>
              <a:t>reduced by  gaining </a:t>
            </a:r>
            <a:r>
              <a:rPr dirty="0" sz="2000" spc="-5">
                <a:latin typeface="Times New Roman"/>
                <a:cs typeface="Times New Roman"/>
              </a:rPr>
              <a:t>electrons </a:t>
            </a:r>
            <a:r>
              <a:rPr dirty="0" sz="2000">
                <a:latin typeface="Times New Roman"/>
                <a:cs typeface="Times New Roman"/>
              </a:rPr>
              <a:t>from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zinc.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4508500"/>
            <a:ext cx="9144000" cy="360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05329" y="229870"/>
            <a:ext cx="5664200" cy="1765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7469" y="2599690"/>
            <a:ext cx="8949690" cy="2951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Times New Roman"/>
                <a:cs typeface="Times New Roman"/>
              </a:rPr>
              <a:t>At </a:t>
            </a:r>
            <a:r>
              <a:rPr dirty="0" sz="2400">
                <a:latin typeface="Times New Roman"/>
                <a:cs typeface="Times New Roman"/>
              </a:rPr>
              <a:t>this </a:t>
            </a:r>
            <a:r>
              <a:rPr dirty="0" sz="2400" spc="-5">
                <a:latin typeface="Times New Roman"/>
                <a:cs typeface="Times New Roman"/>
              </a:rPr>
              <a:t>stage we </a:t>
            </a:r>
            <a:r>
              <a:rPr dirty="0" sz="2400" spc="-10">
                <a:latin typeface="Times New Roman"/>
                <a:cs typeface="Times New Roman"/>
              </a:rPr>
              <a:t>may </a:t>
            </a:r>
            <a:r>
              <a:rPr dirty="0" sz="2400">
                <a:latin typeface="Times New Roman"/>
                <a:cs typeface="Times New Roman"/>
              </a:rPr>
              <a:t>investigate the </a:t>
            </a:r>
            <a:r>
              <a:rPr dirty="0" sz="2400" spc="-5">
                <a:latin typeface="Times New Roman"/>
                <a:cs typeface="Times New Roman"/>
              </a:rPr>
              <a:t>state </a:t>
            </a:r>
            <a:r>
              <a:rPr dirty="0" sz="2400">
                <a:latin typeface="Times New Roman"/>
                <a:cs typeface="Times New Roman"/>
              </a:rPr>
              <a:t>of equilibrium </a:t>
            </a:r>
            <a:r>
              <a:rPr dirty="0" sz="2400" spc="-5">
                <a:latin typeface="Times New Roman"/>
                <a:cs typeface="Times New Roman"/>
              </a:rPr>
              <a:t>for </a:t>
            </a:r>
            <a:r>
              <a:rPr dirty="0" sz="2400">
                <a:latin typeface="Times New Roman"/>
                <a:cs typeface="Times New Roman"/>
              </a:rPr>
              <a:t>the reaction  represented by equation . </a:t>
            </a:r>
            <a:r>
              <a:rPr dirty="0" sz="2400" spc="-5">
                <a:latin typeface="Times New Roman"/>
                <a:cs typeface="Times New Roman"/>
              </a:rPr>
              <a:t>For </a:t>
            </a:r>
            <a:r>
              <a:rPr dirty="0" sz="2400">
                <a:latin typeface="Times New Roman"/>
                <a:cs typeface="Times New Roman"/>
              </a:rPr>
              <a:t>this purpose, let us place a </a:t>
            </a:r>
            <a:r>
              <a:rPr dirty="0" sz="2400" spc="-5">
                <a:latin typeface="Times New Roman"/>
                <a:cs typeface="Times New Roman"/>
              </a:rPr>
              <a:t>strip </a:t>
            </a:r>
            <a:r>
              <a:rPr dirty="0" sz="2400">
                <a:latin typeface="Times New Roman"/>
                <a:cs typeface="Times New Roman"/>
              </a:rPr>
              <a:t>of </a:t>
            </a:r>
            <a:r>
              <a:rPr dirty="0" sz="2400" spc="-5">
                <a:latin typeface="Times New Roman"/>
                <a:cs typeface="Times New Roman"/>
              </a:rPr>
              <a:t>metallic  </a:t>
            </a:r>
            <a:r>
              <a:rPr dirty="0" sz="2400">
                <a:latin typeface="Times New Roman"/>
                <a:cs typeface="Times New Roman"/>
              </a:rPr>
              <a:t>copper in a zinc </a:t>
            </a:r>
            <a:r>
              <a:rPr dirty="0" sz="2400" spc="-5">
                <a:latin typeface="Times New Roman"/>
                <a:cs typeface="Times New Roman"/>
              </a:rPr>
              <a:t>sulphate </a:t>
            </a:r>
            <a:r>
              <a:rPr dirty="0" sz="2400">
                <a:latin typeface="Times New Roman"/>
                <a:cs typeface="Times New Roman"/>
              </a:rPr>
              <a:t>solution. </a:t>
            </a:r>
            <a:r>
              <a:rPr dirty="0" sz="2400" spc="-10">
                <a:latin typeface="Times New Roman"/>
                <a:cs typeface="Times New Roman"/>
              </a:rPr>
              <a:t>No </a:t>
            </a:r>
            <a:r>
              <a:rPr dirty="0" sz="2400">
                <a:latin typeface="Times New Roman"/>
                <a:cs typeface="Times New Roman"/>
              </a:rPr>
              <a:t>visible reaction </a:t>
            </a:r>
            <a:r>
              <a:rPr dirty="0" sz="2400" spc="5">
                <a:latin typeface="Times New Roman"/>
                <a:cs typeface="Times New Roman"/>
              </a:rPr>
              <a:t>is </a:t>
            </a:r>
            <a:r>
              <a:rPr dirty="0" sz="2400">
                <a:latin typeface="Times New Roman"/>
                <a:cs typeface="Times New Roman"/>
              </a:rPr>
              <a:t>noticed and  </a:t>
            </a:r>
            <a:r>
              <a:rPr dirty="0" sz="2400" spc="-5">
                <a:latin typeface="Times New Roman"/>
                <a:cs typeface="Times New Roman"/>
              </a:rPr>
              <a:t>attempt </a:t>
            </a:r>
            <a:r>
              <a:rPr dirty="0" sz="2400">
                <a:latin typeface="Times New Roman"/>
                <a:cs typeface="Times New Roman"/>
              </a:rPr>
              <a:t>to detect the </a:t>
            </a:r>
            <a:r>
              <a:rPr dirty="0" sz="2400" spc="-5">
                <a:latin typeface="Times New Roman"/>
                <a:cs typeface="Times New Roman"/>
              </a:rPr>
              <a:t>presence </a:t>
            </a:r>
            <a:r>
              <a:rPr dirty="0" sz="2400">
                <a:latin typeface="Times New Roman"/>
                <a:cs typeface="Times New Roman"/>
              </a:rPr>
              <a:t>of </a:t>
            </a:r>
            <a:r>
              <a:rPr dirty="0" sz="2400" spc="-5">
                <a:latin typeface="Times New Roman"/>
                <a:cs typeface="Times New Roman"/>
              </a:rPr>
              <a:t>Cu2+ </a:t>
            </a:r>
            <a:r>
              <a:rPr dirty="0" sz="2400">
                <a:latin typeface="Times New Roman"/>
                <a:cs typeface="Times New Roman"/>
              </a:rPr>
              <a:t>ions by </a:t>
            </a:r>
            <a:r>
              <a:rPr dirty="0" sz="2400" spc="-5">
                <a:latin typeface="Times New Roman"/>
                <a:cs typeface="Times New Roman"/>
              </a:rPr>
              <a:t>passing H2S </a:t>
            </a:r>
            <a:r>
              <a:rPr dirty="0" sz="2400">
                <a:latin typeface="Times New Roman"/>
                <a:cs typeface="Times New Roman"/>
              </a:rPr>
              <a:t>gas through  the solution to produce black colour cupric sulhpide. </a:t>
            </a:r>
            <a:r>
              <a:rPr dirty="0" sz="2400" spc="-5">
                <a:latin typeface="Times New Roman"/>
                <a:cs typeface="Times New Roman"/>
              </a:rPr>
              <a:t>CuS, </a:t>
            </a:r>
            <a:r>
              <a:rPr dirty="0" sz="2400">
                <a:latin typeface="Times New Roman"/>
                <a:cs typeface="Times New Roman"/>
              </a:rPr>
              <a:t>does not  </a:t>
            </a:r>
            <a:r>
              <a:rPr dirty="0" sz="2400" spc="-5">
                <a:latin typeface="Times New Roman"/>
                <a:cs typeface="Times New Roman"/>
              </a:rPr>
              <a:t>succeed. Cupric </a:t>
            </a:r>
            <a:r>
              <a:rPr dirty="0" sz="2400">
                <a:latin typeface="Times New Roman"/>
                <a:cs typeface="Times New Roman"/>
              </a:rPr>
              <a:t>sulphide has </a:t>
            </a:r>
            <a:r>
              <a:rPr dirty="0" sz="2400" spc="-5">
                <a:latin typeface="Times New Roman"/>
                <a:cs typeface="Times New Roman"/>
              </a:rPr>
              <a:t>such </a:t>
            </a:r>
            <a:r>
              <a:rPr dirty="0" sz="2400">
                <a:latin typeface="Times New Roman"/>
                <a:cs typeface="Times New Roman"/>
              </a:rPr>
              <a:t>a low solubility that this </a:t>
            </a:r>
            <a:r>
              <a:rPr dirty="0" sz="2400" spc="5">
                <a:latin typeface="Times New Roman"/>
                <a:cs typeface="Times New Roman"/>
              </a:rPr>
              <a:t>is </a:t>
            </a:r>
            <a:r>
              <a:rPr dirty="0" sz="2400">
                <a:latin typeface="Times New Roman"/>
                <a:cs typeface="Times New Roman"/>
              </a:rPr>
              <a:t>an  </a:t>
            </a:r>
            <a:r>
              <a:rPr dirty="0" sz="2400" spc="-5">
                <a:latin typeface="Times New Roman"/>
                <a:cs typeface="Times New Roman"/>
              </a:rPr>
              <a:t>extremely </a:t>
            </a:r>
            <a:r>
              <a:rPr dirty="0" sz="2400">
                <a:latin typeface="Times New Roman"/>
                <a:cs typeface="Times New Roman"/>
              </a:rPr>
              <a:t>sensitive </a:t>
            </a:r>
            <a:r>
              <a:rPr dirty="0" sz="2400" spc="-5">
                <a:latin typeface="Times New Roman"/>
                <a:cs typeface="Times New Roman"/>
              </a:rPr>
              <a:t>test. Cu2+ cannot be </a:t>
            </a:r>
            <a:r>
              <a:rPr dirty="0" sz="2400">
                <a:latin typeface="Times New Roman"/>
                <a:cs typeface="Times New Roman"/>
              </a:rPr>
              <a:t>detected. </a:t>
            </a:r>
            <a:r>
              <a:rPr dirty="0" sz="2400" spc="-5">
                <a:latin typeface="Times New Roman"/>
                <a:cs typeface="Times New Roman"/>
              </a:rPr>
              <a:t>Hence </a:t>
            </a:r>
            <a:r>
              <a:rPr dirty="0" sz="2400">
                <a:latin typeface="Times New Roman"/>
                <a:cs typeface="Times New Roman"/>
              </a:rPr>
              <a:t>the equilibrium  </a:t>
            </a:r>
            <a:r>
              <a:rPr dirty="0" sz="2400" spc="-5">
                <a:latin typeface="Times New Roman"/>
                <a:cs typeface="Times New Roman"/>
              </a:rPr>
              <a:t>For </a:t>
            </a:r>
            <a:r>
              <a:rPr dirty="0" sz="2400">
                <a:latin typeface="Times New Roman"/>
                <a:cs typeface="Times New Roman"/>
              </a:rPr>
              <a:t>the reaction </a:t>
            </a:r>
            <a:r>
              <a:rPr dirty="0" sz="2400" spc="-5">
                <a:latin typeface="Times New Roman"/>
                <a:cs typeface="Times New Roman"/>
              </a:rPr>
              <a:t>favours </a:t>
            </a:r>
            <a:r>
              <a:rPr dirty="0" sz="2400">
                <a:latin typeface="Times New Roman"/>
                <a:cs typeface="Times New Roman"/>
              </a:rPr>
              <a:t>the products </a:t>
            </a:r>
            <a:r>
              <a:rPr dirty="0" sz="2400" spc="-5">
                <a:latin typeface="Times New Roman"/>
                <a:cs typeface="Times New Roman"/>
              </a:rPr>
              <a:t>over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reactants.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10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689" y="0"/>
            <a:ext cx="1327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9590" y="0"/>
            <a:ext cx="8434705" cy="2585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76200">
              <a:lnSpc>
                <a:spcPct val="100000"/>
              </a:lnSpc>
              <a:spcBef>
                <a:spcPts val="100"/>
              </a:spcBef>
              <a:tabLst>
                <a:tab pos="4209415" algn="l"/>
              </a:tabLst>
            </a:pPr>
            <a:r>
              <a:rPr dirty="0" sz="2400">
                <a:latin typeface="Times New Roman"/>
                <a:cs typeface="Times New Roman"/>
              </a:rPr>
              <a:t>This suggests that </a:t>
            </a:r>
            <a:r>
              <a:rPr dirty="0" sz="2400" spc="-5">
                <a:latin typeface="Times New Roman"/>
                <a:cs typeface="Times New Roman"/>
              </a:rPr>
              <a:t>we might </a:t>
            </a:r>
            <a:r>
              <a:rPr dirty="0" sz="2400">
                <a:latin typeface="Times New Roman"/>
                <a:cs typeface="Times New Roman"/>
              </a:rPr>
              <a:t>develop a table in </a:t>
            </a:r>
            <a:r>
              <a:rPr dirty="0" sz="2400" spc="-5">
                <a:latin typeface="Times New Roman"/>
                <a:cs typeface="Times New Roman"/>
              </a:rPr>
              <a:t>which metals </a:t>
            </a:r>
            <a:r>
              <a:rPr dirty="0" sz="2400">
                <a:latin typeface="Times New Roman"/>
                <a:cs typeface="Times New Roman"/>
              </a:rPr>
              <a:t>and  their ions are listed on the basis of their tendency to release electrons  just as </a:t>
            </a:r>
            <a:r>
              <a:rPr dirty="0" sz="2400" spc="-5">
                <a:latin typeface="Times New Roman"/>
                <a:cs typeface="Times New Roman"/>
              </a:rPr>
              <a:t>we </a:t>
            </a:r>
            <a:r>
              <a:rPr dirty="0" sz="2400">
                <a:latin typeface="Times New Roman"/>
                <a:cs typeface="Times New Roman"/>
              </a:rPr>
              <a:t>do in the </a:t>
            </a:r>
            <a:r>
              <a:rPr dirty="0" sz="2400" spc="-5">
                <a:latin typeface="Times New Roman"/>
                <a:cs typeface="Times New Roman"/>
              </a:rPr>
              <a:t>case </a:t>
            </a:r>
            <a:r>
              <a:rPr dirty="0" sz="2400">
                <a:latin typeface="Times New Roman"/>
                <a:cs typeface="Times New Roman"/>
              </a:rPr>
              <a:t>of acids to indicate the strength of the acids.  </a:t>
            </a:r>
            <a:r>
              <a:rPr dirty="0" sz="2400" spc="-5">
                <a:latin typeface="Times New Roman"/>
                <a:cs typeface="Times New Roman"/>
              </a:rPr>
              <a:t>As </a:t>
            </a:r>
            <a:r>
              <a:rPr dirty="0" sz="2400">
                <a:latin typeface="Times New Roman"/>
                <a:cs typeface="Times New Roman"/>
              </a:rPr>
              <a:t>a </a:t>
            </a:r>
            <a:r>
              <a:rPr dirty="0" sz="2400" spc="-5">
                <a:latin typeface="Times New Roman"/>
                <a:cs typeface="Times New Roman"/>
              </a:rPr>
              <a:t>matter </a:t>
            </a:r>
            <a:r>
              <a:rPr dirty="0" sz="2400">
                <a:latin typeface="Times New Roman"/>
                <a:cs typeface="Times New Roman"/>
              </a:rPr>
              <a:t>of </a:t>
            </a:r>
            <a:r>
              <a:rPr dirty="0" sz="2400" spc="-5">
                <a:latin typeface="Times New Roman"/>
                <a:cs typeface="Times New Roman"/>
              </a:rPr>
              <a:t>fact </a:t>
            </a:r>
            <a:r>
              <a:rPr dirty="0" sz="2400" spc="-10">
                <a:latin typeface="Times New Roman"/>
                <a:cs typeface="Times New Roman"/>
              </a:rPr>
              <a:t>we </a:t>
            </a:r>
            <a:r>
              <a:rPr dirty="0" sz="2400">
                <a:latin typeface="Times New Roman"/>
                <a:cs typeface="Times New Roman"/>
              </a:rPr>
              <a:t>have already </a:t>
            </a:r>
            <a:r>
              <a:rPr dirty="0" sz="2400" spc="-5">
                <a:latin typeface="Times New Roman"/>
                <a:cs typeface="Times New Roman"/>
              </a:rPr>
              <a:t>made </a:t>
            </a:r>
            <a:r>
              <a:rPr dirty="0" sz="2400">
                <a:latin typeface="Times New Roman"/>
                <a:cs typeface="Times New Roman"/>
              </a:rPr>
              <a:t>certain </a:t>
            </a:r>
            <a:r>
              <a:rPr dirty="0" sz="2400" spc="-5">
                <a:latin typeface="Times New Roman"/>
                <a:cs typeface="Times New Roman"/>
              </a:rPr>
              <a:t>comparisons. </a:t>
            </a:r>
            <a:r>
              <a:rPr dirty="0" sz="2400" spc="-10">
                <a:latin typeface="Times New Roman"/>
                <a:cs typeface="Times New Roman"/>
              </a:rPr>
              <a:t>By  </a:t>
            </a:r>
            <a:r>
              <a:rPr dirty="0" sz="2400" spc="-5">
                <a:latin typeface="Times New Roman"/>
                <a:cs typeface="Times New Roman"/>
              </a:rPr>
              <a:t>comparison we </a:t>
            </a:r>
            <a:r>
              <a:rPr dirty="0" sz="2400">
                <a:latin typeface="Times New Roman"/>
                <a:cs typeface="Times New Roman"/>
              </a:rPr>
              <a:t>have </a:t>
            </a:r>
            <a:r>
              <a:rPr dirty="0" sz="2400" spc="-5">
                <a:latin typeface="Times New Roman"/>
                <a:cs typeface="Times New Roman"/>
              </a:rPr>
              <a:t>come </a:t>
            </a:r>
            <a:r>
              <a:rPr dirty="0" sz="2400">
                <a:latin typeface="Times New Roman"/>
                <a:cs typeface="Times New Roman"/>
              </a:rPr>
              <a:t>to know that zinc releases electrons to  copper and </a:t>
            </a:r>
            <a:r>
              <a:rPr dirty="0" sz="2400" spc="-5">
                <a:latin typeface="Times New Roman"/>
                <a:cs typeface="Times New Roman"/>
              </a:rPr>
              <a:t>copper releases </a:t>
            </a:r>
            <a:r>
              <a:rPr dirty="0" sz="2400">
                <a:latin typeface="Times New Roman"/>
                <a:cs typeface="Times New Roman"/>
              </a:rPr>
              <a:t>electrons </a:t>
            </a:r>
            <a:r>
              <a:rPr dirty="0" sz="2400" spc="5">
                <a:latin typeface="Times New Roman"/>
                <a:cs typeface="Times New Roman"/>
              </a:rPr>
              <a:t>to </a:t>
            </a:r>
            <a:r>
              <a:rPr dirty="0" sz="2400">
                <a:latin typeface="Times New Roman"/>
                <a:cs typeface="Times New Roman"/>
              </a:rPr>
              <a:t>silver and </a:t>
            </a:r>
            <a:r>
              <a:rPr dirty="0" sz="2400" spc="-5">
                <a:latin typeface="Times New Roman"/>
                <a:cs typeface="Times New Roman"/>
              </a:rPr>
              <a:t>therefore </a:t>
            </a:r>
            <a:r>
              <a:rPr dirty="0" sz="2400">
                <a:latin typeface="Times New Roman"/>
                <a:cs typeface="Times New Roman"/>
              </a:rPr>
              <a:t>electron  releasing </a:t>
            </a:r>
            <a:r>
              <a:rPr dirty="0" sz="2400" spc="-5">
                <a:latin typeface="Times New Roman"/>
                <a:cs typeface="Times New Roman"/>
              </a:rPr>
              <a:t>tendency </a:t>
            </a:r>
            <a:r>
              <a:rPr dirty="0" sz="2400">
                <a:latin typeface="Times New Roman"/>
                <a:cs typeface="Times New Roman"/>
              </a:rPr>
              <a:t>is </a:t>
            </a:r>
            <a:r>
              <a:rPr dirty="0" sz="2400" spc="5">
                <a:latin typeface="Times New Roman"/>
                <a:cs typeface="Times New Roman"/>
              </a:rPr>
              <a:t>in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order	</a:t>
            </a:r>
            <a:r>
              <a:rPr dirty="0" sz="2400" spc="-5">
                <a:latin typeface="Times New Roman"/>
                <a:cs typeface="Times New Roman"/>
              </a:rPr>
              <a:t>Zn&gt;Cu&gt;Ag </a:t>
            </a:r>
            <a:r>
              <a:rPr dirty="0" sz="240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8630" y="3500120"/>
            <a:ext cx="3810000" cy="3111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00879" y="3357879"/>
            <a:ext cx="3028687" cy="32288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10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939" y="177800"/>
            <a:ext cx="7149465" cy="3302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3855" algn="l"/>
              </a:tabLst>
            </a:pPr>
            <a:r>
              <a:rPr dirty="0" sz="2000" b="1">
                <a:latin typeface="Arial"/>
                <a:cs typeface="Arial"/>
              </a:rPr>
              <a:t>2.	</a:t>
            </a:r>
            <a:r>
              <a:rPr dirty="0" sz="2000" spc="-5" b="1">
                <a:latin typeface="Arial"/>
                <a:cs typeface="Arial"/>
              </a:rPr>
              <a:t>Reduction oxidation reaction based on 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electron</a:t>
            </a:r>
            <a:r>
              <a:rPr dirty="0" sz="2000" spc="9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transfer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773429"/>
            <a:ext cx="830262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dirty="0" sz="2000" b="1">
                <a:latin typeface="Comic Sans MS"/>
                <a:cs typeface="Comic Sans MS"/>
              </a:rPr>
              <a:t>a.	Oxidation</a:t>
            </a:r>
            <a:r>
              <a:rPr dirty="0" sz="2000" spc="-15" b="1">
                <a:latin typeface="Comic Sans MS"/>
                <a:cs typeface="Comic Sans MS"/>
              </a:rPr>
              <a:t> </a:t>
            </a:r>
            <a:r>
              <a:rPr dirty="0" sz="2000" spc="-5" b="1">
                <a:latin typeface="Comic Sans MS"/>
                <a:cs typeface="Comic Sans MS"/>
              </a:rPr>
              <a:t>reaction</a:t>
            </a:r>
            <a:endParaRPr sz="200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Oxidation </a:t>
            </a:r>
            <a:r>
              <a:rPr dirty="0" sz="2000" spc="-5">
                <a:latin typeface="Times New Roman"/>
                <a:cs typeface="Times New Roman"/>
              </a:rPr>
              <a:t>reaction is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-5">
                <a:latin typeface="Times New Roman"/>
                <a:cs typeface="Times New Roman"/>
              </a:rPr>
              <a:t>reaction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5" b="1">
                <a:solidFill>
                  <a:srgbClr val="FF0000"/>
                </a:solidFill>
                <a:latin typeface="Times New Roman"/>
                <a:cs typeface="Times New Roman"/>
              </a:rPr>
              <a:t>electron releasing </a:t>
            </a:r>
            <a:r>
              <a:rPr dirty="0" sz="2000">
                <a:latin typeface="Times New Roman"/>
                <a:cs typeface="Times New Roman"/>
              </a:rPr>
              <a:t>(</a:t>
            </a:r>
            <a:r>
              <a:rPr dirty="0" sz="2000" b="1">
                <a:latin typeface="Times New Roman"/>
                <a:cs typeface="Times New Roman"/>
              </a:rPr>
              <a:t>lossing) </a:t>
            </a:r>
            <a:r>
              <a:rPr dirty="0" sz="2000">
                <a:latin typeface="Times New Roman"/>
                <a:cs typeface="Times New Roman"/>
              </a:rPr>
              <a:t>from a substance.  </a:t>
            </a:r>
            <a:r>
              <a:rPr dirty="0" sz="2000" spc="-5">
                <a:latin typeface="Times New Roman"/>
                <a:cs typeface="Times New Roman"/>
              </a:rPr>
              <a:t>Example: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669" y="3210559"/>
            <a:ext cx="695134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255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Comic Sans MS"/>
                <a:cs typeface="Comic Sans MS"/>
              </a:rPr>
              <a:t>b. </a:t>
            </a:r>
            <a:r>
              <a:rPr dirty="0" sz="2000" b="1">
                <a:latin typeface="Comic Sans MS"/>
                <a:cs typeface="Comic Sans MS"/>
              </a:rPr>
              <a:t>Reduction</a:t>
            </a:r>
            <a:r>
              <a:rPr dirty="0" sz="2000" spc="-30" b="1">
                <a:latin typeface="Comic Sans MS"/>
                <a:cs typeface="Comic Sans MS"/>
              </a:rPr>
              <a:t> </a:t>
            </a:r>
            <a:r>
              <a:rPr dirty="0" sz="2000" spc="-5" b="1">
                <a:latin typeface="Comic Sans MS"/>
                <a:cs typeface="Comic Sans MS"/>
              </a:rPr>
              <a:t>reaction</a:t>
            </a:r>
            <a:endParaRPr sz="2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Times New Roman"/>
                <a:cs typeface="Times New Roman"/>
              </a:rPr>
              <a:t>Reduction reaction is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-5">
                <a:latin typeface="Times New Roman"/>
                <a:cs typeface="Times New Roman"/>
              </a:rPr>
              <a:t>reaction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5" b="1">
                <a:latin typeface="Times New Roman"/>
                <a:cs typeface="Times New Roman"/>
              </a:rPr>
              <a:t>electron gaining </a:t>
            </a:r>
            <a:r>
              <a:rPr dirty="0" sz="2000">
                <a:latin typeface="Times New Roman"/>
                <a:cs typeface="Times New Roman"/>
              </a:rPr>
              <a:t>by a</a:t>
            </a:r>
            <a:r>
              <a:rPr dirty="0" sz="2000" spc="2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substance.</a:t>
            </a:r>
            <a:endParaRPr sz="2000">
              <a:latin typeface="Times New Roman"/>
              <a:cs typeface="Times New Roman"/>
            </a:endParaRPr>
          </a:p>
          <a:p>
            <a:pPr marL="370205">
              <a:lnSpc>
                <a:spcPct val="100000"/>
              </a:lnSpc>
            </a:pPr>
            <a:r>
              <a:rPr dirty="0" sz="2000" spc="-5">
                <a:latin typeface="Arial"/>
                <a:cs typeface="Arial"/>
              </a:rPr>
              <a:t>Example: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96669" y="1842770"/>
            <a:ext cx="377190" cy="11709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25200"/>
              </a:lnSpc>
              <a:spcBef>
                <a:spcPts val="105"/>
              </a:spcBef>
            </a:pPr>
            <a:r>
              <a:rPr dirty="0" sz="2000">
                <a:latin typeface="Times New Roman"/>
                <a:cs typeface="Times New Roman"/>
              </a:rPr>
              <a:t>Na  </a:t>
            </a:r>
            <a:r>
              <a:rPr dirty="0" sz="2000" spc="-10">
                <a:latin typeface="Times New Roman"/>
                <a:cs typeface="Times New Roman"/>
              </a:rPr>
              <a:t>M</a:t>
            </a:r>
            <a:r>
              <a:rPr dirty="0" sz="2000">
                <a:latin typeface="Times New Roman"/>
                <a:cs typeface="Times New Roman"/>
              </a:rPr>
              <a:t>g  </a:t>
            </a:r>
            <a:r>
              <a:rPr dirty="0" sz="2000" spc="-5">
                <a:latin typeface="Times New Roman"/>
                <a:cs typeface="Times New Roman"/>
              </a:rPr>
              <a:t>Cu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90038" y="1920240"/>
            <a:ext cx="105473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48640" algn="l"/>
                <a:tab pos="819785" algn="l"/>
              </a:tabLst>
            </a:pPr>
            <a:r>
              <a:rPr dirty="0" sz="2000" spc="5">
                <a:latin typeface="Times New Roman"/>
                <a:cs typeface="Times New Roman"/>
              </a:rPr>
              <a:t>Na</a:t>
            </a:r>
            <a:r>
              <a:rPr dirty="0" baseline="28985" sz="1725" spc="7">
                <a:latin typeface="Times New Roman"/>
                <a:cs typeface="Times New Roman"/>
              </a:rPr>
              <a:t>+	</a:t>
            </a:r>
            <a:r>
              <a:rPr dirty="0" sz="2000">
                <a:latin typeface="Times New Roman"/>
                <a:cs typeface="Times New Roman"/>
              </a:rPr>
              <a:t>+	e</a:t>
            </a:r>
            <a:r>
              <a:rPr dirty="0" baseline="28985" sz="1725">
                <a:latin typeface="Times New Roman"/>
                <a:cs typeface="Times New Roman"/>
              </a:rPr>
              <a:t>−</a:t>
            </a:r>
            <a:endParaRPr baseline="28985" sz="1725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15865" y="2038350"/>
            <a:ext cx="587692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646172" y="2225040"/>
            <a:ext cx="59055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16666" sz="3000" spc="7">
                <a:latin typeface="Times New Roman"/>
                <a:cs typeface="Times New Roman"/>
              </a:rPr>
              <a:t>Mg</a:t>
            </a:r>
            <a:r>
              <a:rPr dirty="0" sz="1150" spc="5">
                <a:latin typeface="Times New Roman"/>
                <a:cs typeface="Times New Roman"/>
              </a:rPr>
              <a:t>2+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88029" y="2302509"/>
            <a:ext cx="73596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09245" algn="l"/>
              </a:tabLst>
            </a:pPr>
            <a:r>
              <a:rPr dirty="0" sz="2000">
                <a:latin typeface="Times New Roman"/>
                <a:cs typeface="Times New Roman"/>
              </a:rPr>
              <a:t>+	2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e</a:t>
            </a:r>
            <a:r>
              <a:rPr dirty="0" baseline="28985" sz="1725" spc="7">
                <a:latin typeface="Times New Roman"/>
                <a:cs typeface="Times New Roman"/>
              </a:rPr>
              <a:t>−</a:t>
            </a:r>
            <a:endParaRPr baseline="28985" sz="1725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93005" y="2419350"/>
            <a:ext cx="587692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592070" y="2683509"/>
            <a:ext cx="125539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828675" algn="l"/>
              </a:tabLst>
            </a:pPr>
            <a:r>
              <a:rPr dirty="0" sz="2000" spc="5">
                <a:latin typeface="Times New Roman"/>
                <a:cs typeface="Times New Roman"/>
              </a:rPr>
              <a:t>Cu</a:t>
            </a:r>
            <a:r>
              <a:rPr dirty="0" baseline="28985" sz="1725" spc="7">
                <a:latin typeface="Times New Roman"/>
                <a:cs typeface="Times New Roman"/>
              </a:rPr>
              <a:t>2+</a:t>
            </a:r>
            <a:r>
              <a:rPr dirty="0" baseline="28985" sz="1725" spc="322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	2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e</a:t>
            </a:r>
            <a:r>
              <a:rPr dirty="0" baseline="28985" sz="1725" spc="7">
                <a:latin typeface="Times New Roman"/>
                <a:cs typeface="Times New Roman"/>
              </a:rPr>
              <a:t>−</a:t>
            </a:r>
            <a:endParaRPr baseline="28985" sz="1725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915865" y="2799079"/>
            <a:ext cx="587692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131820" y="4652009"/>
            <a:ext cx="78359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418589" y="4469638"/>
            <a:ext cx="3094355" cy="83058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675"/>
              </a:spcBef>
              <a:tabLst>
                <a:tab pos="603885" algn="l"/>
                <a:tab pos="929005" algn="l"/>
                <a:tab pos="2456815" algn="l"/>
              </a:tabLst>
            </a:pPr>
            <a:r>
              <a:rPr dirty="0" sz="2400" spc="-10">
                <a:latin typeface="Times New Roman"/>
                <a:cs typeface="Times New Roman"/>
              </a:rPr>
              <a:t>Cl</a:t>
            </a:r>
            <a:r>
              <a:rPr dirty="0" baseline="-27777" sz="2100" spc="-15">
                <a:latin typeface="Times New Roman"/>
                <a:cs typeface="Times New Roman"/>
              </a:rPr>
              <a:t>2	</a:t>
            </a:r>
            <a:r>
              <a:rPr dirty="0" sz="2400">
                <a:latin typeface="Times New Roman"/>
                <a:cs typeface="Times New Roman"/>
              </a:rPr>
              <a:t>+	</a:t>
            </a:r>
            <a:r>
              <a:rPr dirty="0" sz="2400" spc="-5">
                <a:latin typeface="Times New Roman"/>
                <a:cs typeface="Times New Roman"/>
              </a:rPr>
              <a:t>2e</a:t>
            </a:r>
            <a:r>
              <a:rPr dirty="0" baseline="27777" sz="2100" spc="-7">
                <a:latin typeface="Times New Roman"/>
                <a:cs typeface="Times New Roman"/>
              </a:rPr>
              <a:t>−	</a:t>
            </a:r>
            <a:r>
              <a:rPr dirty="0" sz="2400">
                <a:latin typeface="Times New Roman"/>
                <a:cs typeface="Times New Roman"/>
              </a:rPr>
              <a:t>2Cl</a:t>
            </a:r>
            <a:r>
              <a:rPr dirty="0" sz="2400" spc="-285">
                <a:latin typeface="Times New Roman"/>
                <a:cs typeface="Times New Roman"/>
              </a:rPr>
              <a:t> </a:t>
            </a:r>
            <a:r>
              <a:rPr dirty="0" baseline="27777" sz="2100" spc="-15">
                <a:latin typeface="Times New Roman"/>
                <a:cs typeface="Times New Roman"/>
              </a:rPr>
              <a:t>−</a:t>
            </a:r>
            <a:endParaRPr baseline="27777" sz="210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  <a:spcBef>
                <a:spcPts val="480"/>
              </a:spcBef>
              <a:tabLst>
                <a:tab pos="464184" algn="l"/>
                <a:tab pos="735330" algn="l"/>
              </a:tabLst>
            </a:pPr>
            <a:r>
              <a:rPr dirty="0" sz="2000">
                <a:latin typeface="Times New Roman"/>
                <a:cs typeface="Times New Roman"/>
              </a:rPr>
              <a:t>S	+	2 </a:t>
            </a:r>
            <a:r>
              <a:rPr dirty="0" sz="2000" spc="5">
                <a:latin typeface="Times New Roman"/>
                <a:cs typeface="Times New Roman"/>
              </a:rPr>
              <a:t>e</a:t>
            </a:r>
            <a:r>
              <a:rPr dirty="0" baseline="28985" sz="1725" spc="7">
                <a:latin typeface="Times New Roman"/>
                <a:cs typeface="Times New Roman"/>
              </a:rPr>
              <a:t>−</a:t>
            </a:r>
            <a:endParaRPr baseline="28985" sz="1725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65829" y="4893309"/>
            <a:ext cx="37528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16666" sz="3000" spc="7">
                <a:latin typeface="Times New Roman"/>
                <a:cs typeface="Times New Roman"/>
              </a:rPr>
              <a:t>S</a:t>
            </a:r>
            <a:r>
              <a:rPr dirty="0" sz="1150" spc="5">
                <a:latin typeface="Times New Roman"/>
                <a:cs typeface="Times New Roman"/>
              </a:rPr>
              <a:t>2−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796539" y="5073650"/>
            <a:ext cx="783589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3700" y="833120"/>
            <a:ext cx="3272154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Stock</a:t>
            </a:r>
            <a:r>
              <a:rPr dirty="0" sz="4400" spc="-50"/>
              <a:t> </a:t>
            </a:r>
            <a:r>
              <a:rPr dirty="0" sz="4400" spc="-5"/>
              <a:t>notation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2014220"/>
            <a:ext cx="8037830" cy="14871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999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Stock </a:t>
            </a:r>
            <a:r>
              <a:rPr dirty="0" sz="3200" spc="-5">
                <a:latin typeface="Times New Roman"/>
                <a:cs typeface="Times New Roman"/>
              </a:rPr>
              <a:t>notation is the </a:t>
            </a:r>
            <a:r>
              <a:rPr dirty="0" sz="3200">
                <a:latin typeface="Times New Roman"/>
                <a:cs typeface="Times New Roman"/>
              </a:rPr>
              <a:t>notation used where </a:t>
            </a:r>
            <a:r>
              <a:rPr dirty="0" sz="3200" spc="-5">
                <a:latin typeface="Times New Roman"/>
                <a:cs typeface="Times New Roman"/>
              </a:rPr>
              <a:t>the  </a:t>
            </a:r>
            <a:r>
              <a:rPr dirty="0" sz="3200">
                <a:latin typeface="Times New Roman"/>
                <a:cs typeface="Times New Roman"/>
              </a:rPr>
              <a:t>oxidation </a:t>
            </a:r>
            <a:r>
              <a:rPr dirty="0" sz="3200" spc="-5">
                <a:latin typeface="Times New Roman"/>
                <a:cs typeface="Times New Roman"/>
              </a:rPr>
              <a:t>state </a:t>
            </a:r>
            <a:r>
              <a:rPr dirty="0" sz="3200">
                <a:latin typeface="Times New Roman"/>
                <a:cs typeface="Times New Roman"/>
              </a:rPr>
              <a:t>of </a:t>
            </a:r>
            <a:r>
              <a:rPr dirty="0" sz="3200" spc="-5">
                <a:latin typeface="Times New Roman"/>
                <a:cs typeface="Times New Roman"/>
              </a:rPr>
              <a:t>the element is </a:t>
            </a:r>
            <a:r>
              <a:rPr dirty="0" sz="3200">
                <a:latin typeface="Times New Roman"/>
                <a:cs typeface="Times New Roman"/>
              </a:rPr>
              <a:t>represented by  </a:t>
            </a:r>
            <a:r>
              <a:rPr dirty="0" sz="3200" spc="-5">
                <a:latin typeface="Times New Roman"/>
                <a:cs typeface="Times New Roman"/>
              </a:rPr>
              <a:t>roman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numerals.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61129" y="6282690"/>
            <a:ext cx="12192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Tro </a:t>
            </a:r>
            <a:r>
              <a:rPr dirty="0" sz="1400">
                <a:latin typeface="Times New Roman"/>
                <a:cs typeface="Times New Roman"/>
              </a:rPr>
              <a:t>- Chapter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76259" y="6282690"/>
            <a:ext cx="2044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3850" y="3716020"/>
            <a:ext cx="8432800" cy="278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289" y="113029"/>
            <a:ext cx="363537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 b="1">
                <a:solidFill>
                  <a:srgbClr val="000000"/>
                </a:solidFill>
                <a:latin typeface="Comic Sans MS"/>
                <a:cs typeface="Comic Sans MS"/>
              </a:rPr>
              <a:t>IUPAC</a:t>
            </a:r>
            <a:r>
              <a:rPr dirty="0" sz="2800" spc="-55" b="1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dirty="0" sz="2800" spc="-10" b="1">
                <a:solidFill>
                  <a:srgbClr val="000000"/>
                </a:solidFill>
                <a:latin typeface="Comic Sans MS"/>
                <a:cs typeface="Comic Sans MS"/>
              </a:rPr>
              <a:t>Nomenclature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0660" y="720090"/>
            <a:ext cx="8841105" cy="3464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46710" marR="90170">
              <a:lnSpc>
                <a:spcPct val="99900"/>
              </a:lnSpc>
              <a:spcBef>
                <a:spcPts val="100"/>
              </a:spcBef>
            </a:pPr>
            <a:r>
              <a:rPr dirty="0" sz="2200" spc="-5">
                <a:latin typeface="Times New Roman"/>
                <a:cs typeface="Times New Roman"/>
              </a:rPr>
              <a:t>The compound that </a:t>
            </a:r>
            <a:r>
              <a:rPr dirty="0" sz="2200">
                <a:latin typeface="Times New Roman"/>
                <a:cs typeface="Times New Roman"/>
              </a:rPr>
              <a:t>is </a:t>
            </a:r>
            <a:r>
              <a:rPr dirty="0" sz="2200" spc="-10">
                <a:latin typeface="Times New Roman"/>
                <a:cs typeface="Times New Roman"/>
              </a:rPr>
              <a:t>formed </a:t>
            </a:r>
            <a:r>
              <a:rPr dirty="0" sz="2200">
                <a:latin typeface="Times New Roman"/>
                <a:cs typeface="Times New Roman"/>
              </a:rPr>
              <a:t>by </a:t>
            </a:r>
            <a:r>
              <a:rPr dirty="0" sz="2200" spc="-5">
                <a:latin typeface="Times New Roman"/>
                <a:cs typeface="Times New Roman"/>
              </a:rPr>
              <a:t>the </a:t>
            </a:r>
            <a:r>
              <a:rPr dirty="0" sz="2200" spc="-10">
                <a:latin typeface="Times New Roman"/>
                <a:cs typeface="Times New Roman"/>
              </a:rPr>
              <a:t>elements </a:t>
            </a:r>
            <a:r>
              <a:rPr dirty="0" sz="2200">
                <a:latin typeface="Times New Roman"/>
                <a:cs typeface="Times New Roman"/>
              </a:rPr>
              <a:t>have </a:t>
            </a:r>
            <a:r>
              <a:rPr dirty="0" sz="2200" spc="-5">
                <a:latin typeface="Times New Roman"/>
                <a:cs typeface="Times New Roman"/>
              </a:rPr>
              <a:t>more than </a:t>
            </a:r>
            <a:r>
              <a:rPr dirty="0" sz="2200">
                <a:latin typeface="Times New Roman"/>
                <a:cs typeface="Times New Roman"/>
              </a:rPr>
              <a:t>one type of  </a:t>
            </a:r>
            <a:r>
              <a:rPr dirty="0" sz="2200" spc="-5">
                <a:latin typeface="Times New Roman"/>
                <a:cs typeface="Times New Roman"/>
              </a:rPr>
              <a:t>oxidation number </a:t>
            </a:r>
            <a:r>
              <a:rPr dirty="0" sz="2200">
                <a:latin typeface="Times New Roman"/>
                <a:cs typeface="Times New Roman"/>
              </a:rPr>
              <a:t>, its </a:t>
            </a:r>
            <a:r>
              <a:rPr dirty="0" sz="2200" spc="-10">
                <a:latin typeface="Times New Roman"/>
                <a:cs typeface="Times New Roman"/>
              </a:rPr>
              <a:t>name </a:t>
            </a:r>
            <a:r>
              <a:rPr dirty="0" sz="2200" spc="-5">
                <a:latin typeface="Times New Roman"/>
                <a:cs typeface="Times New Roman"/>
              </a:rPr>
              <a:t>diferentiated </a:t>
            </a:r>
            <a:r>
              <a:rPr dirty="0" sz="2200">
                <a:latin typeface="Times New Roman"/>
                <a:cs typeface="Times New Roman"/>
              </a:rPr>
              <a:t>by </a:t>
            </a:r>
            <a:r>
              <a:rPr dirty="0" sz="2200" spc="-5">
                <a:latin typeface="Times New Roman"/>
                <a:cs typeface="Times New Roman"/>
              </a:rPr>
              <a:t>the </a:t>
            </a:r>
            <a:r>
              <a:rPr dirty="0" sz="2200" spc="-10">
                <a:latin typeface="Times New Roman"/>
                <a:cs typeface="Times New Roman"/>
              </a:rPr>
              <a:t>Roman </a:t>
            </a:r>
            <a:r>
              <a:rPr dirty="0" sz="2200" spc="-5">
                <a:latin typeface="Times New Roman"/>
                <a:cs typeface="Times New Roman"/>
              </a:rPr>
              <a:t>number writing in  the bracket in the back </a:t>
            </a:r>
            <a:r>
              <a:rPr dirty="0" sz="2200">
                <a:latin typeface="Times New Roman"/>
                <a:cs typeface="Times New Roman"/>
              </a:rPr>
              <a:t>of </a:t>
            </a:r>
            <a:r>
              <a:rPr dirty="0" sz="2200" spc="-5">
                <a:latin typeface="Times New Roman"/>
                <a:cs typeface="Times New Roman"/>
              </a:rPr>
              <a:t>that </a:t>
            </a:r>
            <a:r>
              <a:rPr dirty="0" sz="2200" spc="-10">
                <a:latin typeface="Times New Roman"/>
                <a:cs typeface="Times New Roman"/>
              </a:rPr>
              <a:t>element name. </a:t>
            </a:r>
            <a:r>
              <a:rPr dirty="0" sz="2200" spc="-5">
                <a:latin typeface="Times New Roman"/>
                <a:cs typeface="Times New Roman"/>
              </a:rPr>
              <a:t>The </a:t>
            </a:r>
            <a:r>
              <a:rPr dirty="0" sz="2200" spc="-5" b="1">
                <a:latin typeface="Times New Roman"/>
                <a:cs typeface="Times New Roman"/>
              </a:rPr>
              <a:t>Roman number </a:t>
            </a:r>
            <a:r>
              <a:rPr dirty="0" sz="2200">
                <a:latin typeface="Times New Roman"/>
                <a:cs typeface="Times New Roman"/>
              </a:rPr>
              <a:t>shows  </a:t>
            </a:r>
            <a:r>
              <a:rPr dirty="0" sz="2200" spc="-5">
                <a:latin typeface="Times New Roman"/>
                <a:cs typeface="Times New Roman"/>
              </a:rPr>
              <a:t>the </a:t>
            </a:r>
            <a:r>
              <a:rPr dirty="0" sz="2200" spc="-5" b="1">
                <a:latin typeface="Times New Roman"/>
                <a:cs typeface="Times New Roman"/>
              </a:rPr>
              <a:t>value </a:t>
            </a:r>
            <a:r>
              <a:rPr dirty="0" sz="2200" b="1">
                <a:latin typeface="Times New Roman"/>
                <a:cs typeface="Times New Roman"/>
              </a:rPr>
              <a:t>of oxidation </a:t>
            </a:r>
            <a:r>
              <a:rPr dirty="0" sz="2200" spc="-5" b="1">
                <a:latin typeface="Times New Roman"/>
                <a:cs typeface="Times New Roman"/>
              </a:rPr>
              <a:t>number </a:t>
            </a:r>
            <a:r>
              <a:rPr dirty="0" sz="2200">
                <a:latin typeface="Times New Roman"/>
                <a:cs typeface="Times New Roman"/>
              </a:rPr>
              <a:t>of </a:t>
            </a:r>
            <a:r>
              <a:rPr dirty="0" sz="2200" spc="-5">
                <a:latin typeface="Times New Roman"/>
                <a:cs typeface="Times New Roman"/>
              </a:rPr>
              <a:t>that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Times New Roman"/>
                <a:cs typeface="Times New Roman"/>
              </a:rPr>
              <a:t>element.</a:t>
            </a:r>
            <a:endParaRPr sz="2200">
              <a:latin typeface="Times New Roman"/>
              <a:cs typeface="Times New Roman"/>
            </a:endParaRPr>
          </a:p>
          <a:p>
            <a:pPr marL="346710" marR="5080">
              <a:lnSpc>
                <a:spcPct val="100000"/>
              </a:lnSpc>
              <a:tabLst>
                <a:tab pos="3615054" algn="l"/>
                <a:tab pos="4695825" algn="l"/>
              </a:tabLst>
            </a:pPr>
            <a:r>
              <a:rPr dirty="0" sz="2200" spc="-5">
                <a:latin typeface="Times New Roman"/>
                <a:cs typeface="Times New Roman"/>
              </a:rPr>
              <a:t>The compound that is </a:t>
            </a:r>
            <a:r>
              <a:rPr dirty="0" sz="2200" spc="-10">
                <a:latin typeface="Times New Roman"/>
                <a:cs typeface="Times New Roman"/>
              </a:rPr>
              <a:t>formed </a:t>
            </a:r>
            <a:r>
              <a:rPr dirty="0" sz="2200">
                <a:latin typeface="Times New Roman"/>
                <a:cs typeface="Times New Roman"/>
              </a:rPr>
              <a:t>by </a:t>
            </a:r>
            <a:r>
              <a:rPr dirty="0" sz="2200" spc="-5">
                <a:latin typeface="Times New Roman"/>
                <a:cs typeface="Times New Roman"/>
              </a:rPr>
              <a:t>the </a:t>
            </a:r>
            <a:r>
              <a:rPr dirty="0" sz="2200" spc="-10">
                <a:latin typeface="Times New Roman"/>
                <a:cs typeface="Times New Roman"/>
              </a:rPr>
              <a:t>element </a:t>
            </a:r>
            <a:r>
              <a:rPr dirty="0" sz="2200">
                <a:latin typeface="Times New Roman"/>
                <a:cs typeface="Times New Roman"/>
              </a:rPr>
              <a:t>only </a:t>
            </a:r>
            <a:r>
              <a:rPr dirty="0" sz="2200" spc="-5">
                <a:latin typeface="Times New Roman"/>
                <a:cs typeface="Times New Roman"/>
              </a:rPr>
              <a:t>has </a:t>
            </a:r>
            <a:r>
              <a:rPr dirty="0" sz="2200">
                <a:latin typeface="Times New Roman"/>
                <a:cs typeface="Times New Roman"/>
              </a:rPr>
              <a:t>one type of </a:t>
            </a:r>
            <a:r>
              <a:rPr dirty="0" sz="2200" spc="-5">
                <a:latin typeface="Times New Roman"/>
                <a:cs typeface="Times New Roman"/>
              </a:rPr>
              <a:t>oxidation  number, </a:t>
            </a:r>
            <a:r>
              <a:rPr dirty="0" sz="2200">
                <a:latin typeface="Times New Roman"/>
                <a:cs typeface="Times New Roman"/>
              </a:rPr>
              <a:t>the </a:t>
            </a:r>
            <a:r>
              <a:rPr dirty="0" sz="2200" spc="-10">
                <a:latin typeface="Times New Roman"/>
                <a:cs typeface="Times New Roman"/>
              </a:rPr>
              <a:t>Roman</a:t>
            </a:r>
            <a:r>
              <a:rPr dirty="0" sz="2200" spc="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number	does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not	</a:t>
            </a:r>
            <a:r>
              <a:rPr dirty="0" sz="2200" spc="-5">
                <a:latin typeface="Times New Roman"/>
                <a:cs typeface="Times New Roman"/>
              </a:rPr>
              <a:t>need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writen.</a:t>
            </a:r>
            <a:endParaRPr sz="2200">
              <a:latin typeface="Times New Roman"/>
              <a:cs typeface="Times New Roman"/>
            </a:endParaRPr>
          </a:p>
          <a:p>
            <a:pPr marL="346710" marR="1167765" indent="69850">
              <a:lnSpc>
                <a:spcPct val="100000"/>
              </a:lnSpc>
              <a:tabLst>
                <a:tab pos="1050925" algn="l"/>
                <a:tab pos="2073910" algn="l"/>
              </a:tabLst>
            </a:pPr>
            <a:r>
              <a:rPr dirty="0" sz="2200" spc="-5">
                <a:latin typeface="Times New Roman"/>
                <a:cs typeface="Times New Roman"/>
              </a:rPr>
              <a:t>This	</a:t>
            </a:r>
            <a:r>
              <a:rPr dirty="0" sz="2200" spc="-5" b="1">
                <a:latin typeface="Times New Roman"/>
                <a:cs typeface="Times New Roman"/>
              </a:rPr>
              <a:t>IUPAC	nomenclature </a:t>
            </a:r>
            <a:r>
              <a:rPr dirty="0" sz="2200" spc="-5">
                <a:latin typeface="Times New Roman"/>
                <a:cs typeface="Times New Roman"/>
              </a:rPr>
              <a:t>applies in </a:t>
            </a:r>
            <a:r>
              <a:rPr dirty="0" sz="2200">
                <a:latin typeface="Times New Roman"/>
                <a:cs typeface="Times New Roman"/>
              </a:rPr>
              <a:t>both </a:t>
            </a:r>
            <a:r>
              <a:rPr dirty="0" sz="2200" spc="-5" b="1">
                <a:latin typeface="Times New Roman"/>
                <a:cs typeface="Times New Roman"/>
              </a:rPr>
              <a:t>ionic and covalent  compounds.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200" spc="-10">
                <a:latin typeface="Times New Roman"/>
                <a:cs typeface="Times New Roman"/>
              </a:rPr>
              <a:t>Examples </a:t>
            </a:r>
            <a:r>
              <a:rPr dirty="0" sz="2200" spc="-10" b="1">
                <a:latin typeface="Times New Roman"/>
                <a:cs typeface="Times New Roman"/>
              </a:rPr>
              <a:t>IUPAC </a:t>
            </a:r>
            <a:r>
              <a:rPr dirty="0" sz="2200" spc="-5" b="1">
                <a:latin typeface="Times New Roman"/>
                <a:cs typeface="Times New Roman"/>
              </a:rPr>
              <a:t>name </a:t>
            </a:r>
            <a:r>
              <a:rPr dirty="0" sz="2200">
                <a:latin typeface="Times New Roman"/>
                <a:cs typeface="Times New Roman"/>
              </a:rPr>
              <a:t>of </a:t>
            </a:r>
            <a:r>
              <a:rPr dirty="0" sz="2200" spc="-5" b="1">
                <a:latin typeface="Times New Roman"/>
                <a:cs typeface="Times New Roman"/>
              </a:rPr>
              <a:t>binary covalent</a:t>
            </a:r>
            <a:r>
              <a:rPr dirty="0" sz="2200" spc="55" b="1">
                <a:latin typeface="Times New Roman"/>
                <a:cs typeface="Times New Roman"/>
              </a:rPr>
              <a:t> </a:t>
            </a:r>
            <a:r>
              <a:rPr dirty="0" sz="2200" spc="-5" b="1">
                <a:latin typeface="Times New Roman"/>
                <a:cs typeface="Times New Roman"/>
              </a:rPr>
              <a:t>compound</a:t>
            </a:r>
            <a:r>
              <a:rPr dirty="0" sz="2200" spc="-5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96010" y="4202372"/>
          <a:ext cx="7396480" cy="1860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2640"/>
                <a:gridCol w="2842895"/>
                <a:gridCol w="3750945"/>
              </a:tblGrid>
              <a:tr h="322346">
                <a:tc>
                  <a:txBody>
                    <a:bodyPr/>
                    <a:lstStyle/>
                    <a:p>
                      <a:pPr marL="31750">
                        <a:lnSpc>
                          <a:spcPts val="2400"/>
                        </a:lnSpc>
                      </a:pPr>
                      <a:r>
                        <a:rPr dirty="0" sz="2200" spc="-5">
                          <a:latin typeface="Times New Roman"/>
                          <a:cs typeface="Times New Roman"/>
                        </a:rPr>
                        <a:t>CO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2400"/>
                        </a:lnSpc>
                      </a:pPr>
                      <a:r>
                        <a:rPr dirty="0" sz="220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dirty="0" sz="2200" spc="-5">
                          <a:latin typeface="Times New Roman"/>
                          <a:cs typeface="Times New Roman"/>
                        </a:rPr>
                        <a:t>carbon(II)</a:t>
                      </a:r>
                      <a:r>
                        <a:rPr dirty="0" sz="2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>
                          <a:latin typeface="Times New Roman"/>
                          <a:cs typeface="Times New Roman"/>
                        </a:rPr>
                        <a:t>oxide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54635">
                        <a:lnSpc>
                          <a:spcPts val="2400"/>
                        </a:lnSpc>
                        <a:tabLst>
                          <a:tab pos="2767965" algn="l"/>
                        </a:tabLst>
                      </a:pPr>
                      <a:r>
                        <a:rPr dirty="0" sz="2200" spc="-5">
                          <a:latin typeface="Times New Roman"/>
                          <a:cs typeface="Times New Roman"/>
                        </a:rPr>
                        <a:t>(oxidation</a:t>
                      </a:r>
                      <a:r>
                        <a:rPr dirty="0" sz="2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5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2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>
                          <a:latin typeface="Times New Roman"/>
                          <a:cs typeface="Times New Roman"/>
                        </a:rPr>
                        <a:t>of	C =</a:t>
                      </a:r>
                      <a:r>
                        <a:rPr dirty="0" sz="22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5">
                          <a:latin typeface="Times New Roman"/>
                          <a:cs typeface="Times New Roman"/>
                        </a:rPr>
                        <a:t>+2)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94398">
                <a:tc>
                  <a:txBody>
                    <a:bodyPr/>
                    <a:lstStyle/>
                    <a:p>
                      <a:pPr marL="31750">
                        <a:lnSpc>
                          <a:spcPts val="2500"/>
                        </a:lnSpc>
                      </a:pPr>
                      <a:r>
                        <a:rPr dirty="0" sz="2200">
                          <a:latin typeface="Times New Roman"/>
                          <a:cs typeface="Times New Roman"/>
                        </a:rPr>
                        <a:t>CO</a:t>
                      </a:r>
                      <a:r>
                        <a:rPr dirty="0" baseline="-28888" sz="1875">
                          <a:latin typeface="Times New Roman"/>
                          <a:cs typeface="Times New Roman"/>
                        </a:rPr>
                        <a:t>2</a:t>
                      </a:r>
                      <a:endParaRPr baseline="-28888" sz="18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2500"/>
                        </a:lnSpc>
                      </a:pPr>
                      <a:r>
                        <a:rPr dirty="0" sz="220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dirty="0" sz="2200" spc="-5">
                          <a:latin typeface="Times New Roman"/>
                          <a:cs typeface="Times New Roman"/>
                        </a:rPr>
                        <a:t>carbon(IV)</a:t>
                      </a:r>
                      <a:r>
                        <a:rPr dirty="0" sz="2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>
                          <a:latin typeface="Times New Roman"/>
                          <a:cs typeface="Times New Roman"/>
                        </a:rPr>
                        <a:t>oxide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54635">
                        <a:lnSpc>
                          <a:spcPts val="2500"/>
                        </a:lnSpc>
                        <a:tabLst>
                          <a:tab pos="2767965" algn="l"/>
                        </a:tabLst>
                      </a:pPr>
                      <a:r>
                        <a:rPr dirty="0" sz="2200" spc="-5">
                          <a:latin typeface="Times New Roman"/>
                          <a:cs typeface="Times New Roman"/>
                        </a:rPr>
                        <a:t>(oxidation</a:t>
                      </a:r>
                      <a:r>
                        <a:rPr dirty="0" sz="2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5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2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>
                          <a:latin typeface="Times New Roman"/>
                          <a:cs typeface="Times New Roman"/>
                        </a:rPr>
                        <a:t>of	C =</a:t>
                      </a:r>
                      <a:r>
                        <a:rPr dirty="0" sz="22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5">
                          <a:latin typeface="Times New Roman"/>
                          <a:cs typeface="Times New Roman"/>
                        </a:rPr>
                        <a:t>+4)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94969">
                <a:tc>
                  <a:txBody>
                    <a:bodyPr/>
                    <a:lstStyle/>
                    <a:p>
                      <a:pPr marL="31750">
                        <a:lnSpc>
                          <a:spcPts val="2505"/>
                        </a:lnSpc>
                      </a:pPr>
                      <a:r>
                        <a:rPr dirty="0" sz="2200" spc="5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baseline="-28888" sz="1875" spc="7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2200" spc="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baseline="-28888" sz="1875" spc="7">
                          <a:latin typeface="Times New Roman"/>
                          <a:cs typeface="Times New Roman"/>
                        </a:rPr>
                        <a:t>3</a:t>
                      </a:r>
                      <a:endParaRPr baseline="-28888" sz="18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2505"/>
                        </a:lnSpc>
                      </a:pPr>
                      <a:r>
                        <a:rPr dirty="0" sz="220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dirty="0" sz="2200" spc="-5">
                          <a:latin typeface="Times New Roman"/>
                          <a:cs typeface="Times New Roman"/>
                        </a:rPr>
                        <a:t>phosphorus(III)</a:t>
                      </a:r>
                      <a:r>
                        <a:rPr dirty="0" sz="2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>
                          <a:latin typeface="Times New Roman"/>
                          <a:cs typeface="Times New Roman"/>
                        </a:rPr>
                        <a:t>oxide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ts val="2505"/>
                        </a:lnSpc>
                        <a:tabLst>
                          <a:tab pos="2620645" algn="l"/>
                        </a:tabLst>
                      </a:pPr>
                      <a:r>
                        <a:rPr dirty="0" sz="2200">
                          <a:latin typeface="Times New Roman"/>
                          <a:cs typeface="Times New Roman"/>
                        </a:rPr>
                        <a:t>(oxidation </a:t>
                      </a:r>
                      <a:r>
                        <a:rPr dirty="0" sz="2200" spc="-5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2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>
                          <a:latin typeface="Times New Roman"/>
                          <a:cs typeface="Times New Roman"/>
                        </a:rPr>
                        <a:t>of	P =</a:t>
                      </a:r>
                      <a:r>
                        <a:rPr dirty="0" sz="2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5">
                          <a:latin typeface="Times New Roman"/>
                          <a:cs typeface="Times New Roman"/>
                        </a:rPr>
                        <a:t>+3)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1000">
                <a:tc>
                  <a:txBody>
                    <a:bodyPr/>
                    <a:lstStyle/>
                    <a:p>
                      <a:pPr marL="31750">
                        <a:lnSpc>
                          <a:spcPts val="2505"/>
                        </a:lnSpc>
                      </a:pPr>
                      <a:r>
                        <a:rPr dirty="0" sz="2200" spc="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baseline="-24444" sz="1875" spc="7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2200" spc="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baseline="-24444" sz="1875" spc="7">
                          <a:latin typeface="Times New Roman"/>
                          <a:cs typeface="Times New Roman"/>
                        </a:rPr>
                        <a:t>5</a:t>
                      </a:r>
                      <a:endParaRPr baseline="-24444" sz="18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2505"/>
                        </a:lnSpc>
                      </a:pPr>
                      <a:r>
                        <a:rPr dirty="0" sz="220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dirty="0" sz="2200" spc="-5">
                          <a:latin typeface="Times New Roman"/>
                          <a:cs typeface="Times New Roman"/>
                        </a:rPr>
                        <a:t>nitrogen(V) oxide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54635">
                        <a:lnSpc>
                          <a:spcPts val="2505"/>
                        </a:lnSpc>
                        <a:tabLst>
                          <a:tab pos="2767965" algn="l"/>
                        </a:tabLst>
                      </a:pPr>
                      <a:r>
                        <a:rPr dirty="0" sz="2200" spc="-5">
                          <a:latin typeface="Times New Roman"/>
                          <a:cs typeface="Times New Roman"/>
                        </a:rPr>
                        <a:t>(oxidation</a:t>
                      </a:r>
                      <a:r>
                        <a:rPr dirty="0" sz="2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5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2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>
                          <a:latin typeface="Times New Roman"/>
                          <a:cs typeface="Times New Roman"/>
                        </a:rPr>
                        <a:t>of	N =</a:t>
                      </a:r>
                      <a:r>
                        <a:rPr dirty="0" sz="22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5">
                          <a:latin typeface="Times New Roman"/>
                          <a:cs typeface="Times New Roman"/>
                        </a:rPr>
                        <a:t>+5)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67495">
                <a:tc>
                  <a:txBody>
                    <a:bodyPr/>
                    <a:lstStyle/>
                    <a:p>
                      <a:pPr marL="31750">
                        <a:lnSpc>
                          <a:spcPts val="2505"/>
                        </a:lnSpc>
                      </a:pPr>
                      <a:r>
                        <a:rPr dirty="0" sz="2200">
                          <a:latin typeface="Times New Roman"/>
                          <a:cs typeface="Times New Roman"/>
                        </a:rPr>
                        <a:t>Cl</a:t>
                      </a:r>
                      <a:r>
                        <a:rPr dirty="0" baseline="-24444" sz="187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220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baseline="-24444" sz="1875">
                          <a:latin typeface="Times New Roman"/>
                          <a:cs typeface="Times New Roman"/>
                        </a:rPr>
                        <a:t>7</a:t>
                      </a:r>
                      <a:endParaRPr baseline="-24444" sz="18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2505"/>
                        </a:lnSpc>
                      </a:pPr>
                      <a:r>
                        <a:rPr dirty="0" sz="220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dirty="0" sz="2200" spc="-5">
                          <a:latin typeface="Times New Roman"/>
                          <a:cs typeface="Times New Roman"/>
                        </a:rPr>
                        <a:t>chlorine(VII)</a:t>
                      </a:r>
                      <a:r>
                        <a:rPr dirty="0" sz="2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>
                          <a:latin typeface="Times New Roman"/>
                          <a:cs typeface="Times New Roman"/>
                        </a:rPr>
                        <a:t>oxide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54635">
                        <a:lnSpc>
                          <a:spcPts val="2505"/>
                        </a:lnSpc>
                        <a:tabLst>
                          <a:tab pos="2767965" algn="l"/>
                        </a:tabLst>
                      </a:pPr>
                      <a:r>
                        <a:rPr dirty="0" sz="2200" spc="-5">
                          <a:latin typeface="Times New Roman"/>
                          <a:cs typeface="Times New Roman"/>
                        </a:rPr>
                        <a:t>(oxidation</a:t>
                      </a:r>
                      <a:r>
                        <a:rPr dirty="0" sz="2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5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2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>
                          <a:latin typeface="Times New Roman"/>
                          <a:cs typeface="Times New Roman"/>
                        </a:rPr>
                        <a:t>of	</a:t>
                      </a:r>
                      <a:r>
                        <a:rPr dirty="0" sz="2200" spc="-5">
                          <a:latin typeface="Times New Roman"/>
                          <a:cs typeface="Times New Roman"/>
                        </a:rPr>
                        <a:t>Cl </a:t>
                      </a:r>
                      <a:r>
                        <a:rPr dirty="0" sz="220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dirty="0" sz="2200" spc="-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>
                          <a:latin typeface="Times New Roman"/>
                          <a:cs typeface="Times New Roman"/>
                        </a:rPr>
                        <a:t>+7)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5640" y="1328420"/>
            <a:ext cx="7717790" cy="51930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0" marR="27114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67665" algn="l"/>
                <a:tab pos="368300" algn="l"/>
              </a:tabLst>
            </a:pPr>
            <a:r>
              <a:rPr dirty="0" sz="2800" spc="-5">
                <a:latin typeface="Times New Roman"/>
                <a:cs typeface="Times New Roman"/>
              </a:rPr>
              <a:t>For reactions that are </a:t>
            </a:r>
            <a:r>
              <a:rPr dirty="0" sz="2800">
                <a:latin typeface="Times New Roman"/>
                <a:cs typeface="Times New Roman"/>
              </a:rPr>
              <a:t>not </a:t>
            </a:r>
            <a:r>
              <a:rPr dirty="0" sz="2800" spc="-10">
                <a:latin typeface="Times New Roman"/>
                <a:cs typeface="Times New Roman"/>
              </a:rPr>
              <a:t>metal </a:t>
            </a:r>
            <a:r>
              <a:rPr dirty="0" sz="2800">
                <a:latin typeface="Times New Roman"/>
                <a:cs typeface="Times New Roman"/>
              </a:rPr>
              <a:t>+ </a:t>
            </a:r>
            <a:r>
              <a:rPr dirty="0" sz="2800" spc="-5">
                <a:latin typeface="Times New Roman"/>
                <a:cs typeface="Times New Roman"/>
              </a:rPr>
              <a:t>nonmetal, </a:t>
            </a:r>
            <a:r>
              <a:rPr dirty="0" sz="2800">
                <a:latin typeface="Times New Roman"/>
                <a:cs typeface="Times New Roman"/>
              </a:rPr>
              <a:t>or do  not involve </a:t>
            </a:r>
            <a:r>
              <a:rPr dirty="0" sz="2800" spc="-114">
                <a:latin typeface="Times New Roman"/>
                <a:cs typeface="Times New Roman"/>
              </a:rPr>
              <a:t>O</a:t>
            </a:r>
            <a:r>
              <a:rPr dirty="0" baseline="-24305" sz="2400" spc="-172">
                <a:latin typeface="Times New Roman"/>
                <a:cs typeface="Times New Roman"/>
              </a:rPr>
              <a:t>2</a:t>
            </a:r>
            <a:r>
              <a:rPr dirty="0" sz="2800" spc="-114">
                <a:latin typeface="Times New Roman"/>
                <a:cs typeface="Times New Roman"/>
              </a:rPr>
              <a:t>, </a:t>
            </a:r>
            <a:r>
              <a:rPr dirty="0" sz="2800" spc="-10">
                <a:latin typeface="Times New Roman"/>
                <a:cs typeface="Times New Roman"/>
              </a:rPr>
              <a:t>we </a:t>
            </a:r>
            <a:r>
              <a:rPr dirty="0" sz="2800" spc="-5">
                <a:latin typeface="Times New Roman"/>
                <a:cs typeface="Times New Roman"/>
              </a:rPr>
              <a:t>need </a:t>
            </a:r>
            <a:r>
              <a:rPr dirty="0" sz="2800">
                <a:latin typeface="Times New Roman"/>
                <a:cs typeface="Times New Roman"/>
              </a:rPr>
              <a:t>a </a:t>
            </a:r>
            <a:r>
              <a:rPr dirty="0" sz="2800" spc="-5">
                <a:latin typeface="Times New Roman"/>
                <a:cs typeface="Times New Roman"/>
              </a:rPr>
              <a:t>method for</a:t>
            </a:r>
            <a:r>
              <a:rPr dirty="0" sz="2800" spc="2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determining</a:t>
            </a:r>
            <a:endParaRPr sz="2800">
              <a:latin typeface="Times New Roman"/>
              <a:cs typeface="Times New Roman"/>
            </a:endParaRPr>
          </a:p>
          <a:p>
            <a:pPr marL="368300">
              <a:lnSpc>
                <a:spcPct val="100000"/>
              </a:lnSpc>
              <a:spcBef>
                <a:spcPts val="459"/>
              </a:spcBef>
            </a:pPr>
            <a:r>
              <a:rPr dirty="0" sz="2800">
                <a:latin typeface="Times New Roman"/>
                <a:cs typeface="Times New Roman"/>
              </a:rPr>
              <a:t>how the </a:t>
            </a:r>
            <a:r>
              <a:rPr dirty="0" sz="2800" spc="-5">
                <a:latin typeface="Times New Roman"/>
                <a:cs typeface="Times New Roman"/>
              </a:rPr>
              <a:t>electrons are</a:t>
            </a:r>
            <a:r>
              <a:rPr dirty="0" sz="2800" spc="-6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transferred</a:t>
            </a:r>
            <a:endParaRPr sz="2800">
              <a:latin typeface="Times New Roman"/>
              <a:cs typeface="Times New Roman"/>
            </a:endParaRPr>
          </a:p>
          <a:p>
            <a:pPr marL="368300" marR="8509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67665" algn="l"/>
                <a:tab pos="368300" algn="l"/>
              </a:tabLst>
            </a:pPr>
            <a:r>
              <a:rPr dirty="0" sz="2800" spc="-5">
                <a:latin typeface="Times New Roman"/>
                <a:cs typeface="Times New Roman"/>
              </a:rPr>
              <a:t>chemists assign </a:t>
            </a:r>
            <a:r>
              <a:rPr dirty="0" sz="2800">
                <a:latin typeface="Times New Roman"/>
                <a:cs typeface="Times New Roman"/>
              </a:rPr>
              <a:t>a </a:t>
            </a:r>
            <a:r>
              <a:rPr dirty="0" sz="2800" spc="-5">
                <a:latin typeface="Times New Roman"/>
                <a:cs typeface="Times New Roman"/>
              </a:rPr>
              <a:t>number </a:t>
            </a:r>
            <a:r>
              <a:rPr dirty="0" sz="2800">
                <a:latin typeface="Times New Roman"/>
                <a:cs typeface="Times New Roman"/>
              </a:rPr>
              <a:t>to </a:t>
            </a:r>
            <a:r>
              <a:rPr dirty="0" sz="2800" spc="-10">
                <a:latin typeface="Times New Roman"/>
                <a:cs typeface="Times New Roman"/>
              </a:rPr>
              <a:t>each element </a:t>
            </a:r>
            <a:r>
              <a:rPr dirty="0" sz="2800">
                <a:latin typeface="Times New Roman"/>
                <a:cs typeface="Times New Roman"/>
              </a:rPr>
              <a:t>in a  </a:t>
            </a:r>
            <a:r>
              <a:rPr dirty="0" sz="2800" spc="-5">
                <a:latin typeface="Times New Roman"/>
                <a:cs typeface="Times New Roman"/>
              </a:rPr>
              <a:t>reaction </a:t>
            </a:r>
            <a:r>
              <a:rPr dirty="0" sz="2800" spc="-10">
                <a:latin typeface="Times New Roman"/>
                <a:cs typeface="Times New Roman"/>
              </a:rPr>
              <a:t>called </a:t>
            </a:r>
            <a:r>
              <a:rPr dirty="0" sz="2800" spc="-5">
                <a:latin typeface="Times New Roman"/>
                <a:cs typeface="Times New Roman"/>
              </a:rPr>
              <a:t>an </a:t>
            </a:r>
            <a:r>
              <a:rPr dirty="0" sz="2800" b="1">
                <a:solidFill>
                  <a:srgbClr val="FF0000"/>
                </a:solidFill>
                <a:latin typeface="Times New Roman"/>
                <a:cs typeface="Times New Roman"/>
              </a:rPr>
              <a:t>oxidation state </a:t>
            </a:r>
            <a:r>
              <a:rPr dirty="0" sz="2800">
                <a:latin typeface="Times New Roman"/>
                <a:cs typeface="Times New Roman"/>
              </a:rPr>
              <a:t>that </a:t>
            </a:r>
            <a:r>
              <a:rPr dirty="0" sz="2800" spc="-5">
                <a:latin typeface="Times New Roman"/>
                <a:cs typeface="Times New Roman"/>
              </a:rPr>
              <a:t>allows </a:t>
            </a:r>
            <a:r>
              <a:rPr dirty="0" sz="2800">
                <a:latin typeface="Times New Roman"/>
                <a:cs typeface="Times New Roman"/>
              </a:rPr>
              <a:t>them  to </a:t>
            </a:r>
            <a:r>
              <a:rPr dirty="0" sz="2800" spc="-5">
                <a:latin typeface="Times New Roman"/>
                <a:cs typeface="Times New Roman"/>
              </a:rPr>
              <a:t>determine </a:t>
            </a:r>
            <a:r>
              <a:rPr dirty="0" sz="2800">
                <a:latin typeface="Times New Roman"/>
                <a:cs typeface="Times New Roman"/>
              </a:rPr>
              <a:t>the </a:t>
            </a:r>
            <a:r>
              <a:rPr dirty="0" sz="2800" spc="-5">
                <a:latin typeface="Times New Roman"/>
                <a:cs typeface="Times New Roman"/>
              </a:rPr>
              <a:t>electron flow </a:t>
            </a:r>
            <a:r>
              <a:rPr dirty="0" sz="2800">
                <a:latin typeface="Times New Roman"/>
                <a:cs typeface="Times New Roman"/>
              </a:rPr>
              <a:t>in the</a:t>
            </a:r>
            <a:r>
              <a:rPr dirty="0" sz="2800" spc="-4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reaction</a:t>
            </a:r>
            <a:endParaRPr sz="2800">
              <a:latin typeface="Times New Roman"/>
              <a:cs typeface="Times New Roman"/>
            </a:endParaRPr>
          </a:p>
          <a:p>
            <a:pPr marL="368300" marR="132080" indent="-342900">
              <a:lnSpc>
                <a:spcPct val="100000"/>
              </a:lnSpc>
              <a:spcBef>
                <a:spcPts val="690"/>
              </a:spcBef>
              <a:buFont typeface="Times New Roman"/>
              <a:buChar char="•"/>
              <a:tabLst>
                <a:tab pos="367665" algn="l"/>
                <a:tab pos="368300" algn="l"/>
                <a:tab pos="4986655" algn="l"/>
              </a:tabLst>
            </a:pPr>
            <a:r>
              <a:rPr dirty="0" sz="2800" spc="-5" b="1">
                <a:latin typeface="Times New Roman"/>
                <a:cs typeface="Times New Roman"/>
              </a:rPr>
              <a:t>Basically </a:t>
            </a:r>
            <a:r>
              <a:rPr dirty="0" sz="2800" b="1">
                <a:latin typeface="Times New Roman"/>
                <a:cs typeface="Times New Roman"/>
              </a:rPr>
              <a:t>oxidation </a:t>
            </a:r>
            <a:r>
              <a:rPr dirty="0" sz="2800" spc="-5" b="1">
                <a:latin typeface="Times New Roman"/>
                <a:cs typeface="Times New Roman"/>
              </a:rPr>
              <a:t>number denotes the  </a:t>
            </a:r>
            <a:r>
              <a:rPr dirty="0" sz="2800" b="1">
                <a:latin typeface="Times New Roman"/>
                <a:cs typeface="Times New Roman"/>
              </a:rPr>
              <a:t>oxidation </a:t>
            </a:r>
            <a:r>
              <a:rPr dirty="0" sz="2800" spc="-5" b="1">
                <a:latin typeface="Times New Roman"/>
                <a:cs typeface="Times New Roman"/>
              </a:rPr>
              <a:t>state </a:t>
            </a:r>
            <a:r>
              <a:rPr dirty="0" sz="2800" b="1">
                <a:latin typeface="Times New Roman"/>
                <a:cs typeface="Times New Roman"/>
              </a:rPr>
              <a:t>of</a:t>
            </a:r>
            <a:r>
              <a:rPr dirty="0" sz="2800" spc="-15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the</a:t>
            </a:r>
            <a:r>
              <a:rPr dirty="0" sz="2800" spc="-10" b="1">
                <a:latin typeface="Times New Roman"/>
                <a:cs typeface="Times New Roman"/>
              </a:rPr>
              <a:t> </a:t>
            </a:r>
            <a:r>
              <a:rPr dirty="0" sz="2800" spc="-5" b="1">
                <a:latin typeface="Times New Roman"/>
                <a:cs typeface="Times New Roman"/>
              </a:rPr>
              <a:t>element	</a:t>
            </a:r>
            <a:r>
              <a:rPr dirty="0" sz="2800" b="1">
                <a:latin typeface="Times New Roman"/>
                <a:cs typeface="Times New Roman"/>
              </a:rPr>
              <a:t>in a </a:t>
            </a:r>
            <a:r>
              <a:rPr dirty="0" sz="2800" spc="-5" b="1">
                <a:latin typeface="Times New Roman"/>
                <a:cs typeface="Times New Roman"/>
              </a:rPr>
              <a:t>compound  according </a:t>
            </a:r>
            <a:r>
              <a:rPr dirty="0" sz="2800" b="1">
                <a:latin typeface="Times New Roman"/>
                <a:cs typeface="Times New Roman"/>
              </a:rPr>
              <a:t>to a </a:t>
            </a:r>
            <a:r>
              <a:rPr dirty="0" sz="2800" spc="-5" b="1">
                <a:latin typeface="Times New Roman"/>
                <a:cs typeface="Times New Roman"/>
              </a:rPr>
              <a:t>set </a:t>
            </a:r>
            <a:r>
              <a:rPr dirty="0" sz="2800" b="1">
                <a:latin typeface="Times New Roman"/>
                <a:cs typeface="Times New Roman"/>
              </a:rPr>
              <a:t>of </a:t>
            </a:r>
            <a:r>
              <a:rPr dirty="0" sz="2800" spc="-5" b="1">
                <a:latin typeface="Times New Roman"/>
                <a:cs typeface="Times New Roman"/>
              </a:rPr>
              <a:t>rules formulated </a:t>
            </a:r>
            <a:r>
              <a:rPr dirty="0" sz="2800" b="1">
                <a:latin typeface="Times New Roman"/>
                <a:cs typeface="Times New Roman"/>
              </a:rPr>
              <a:t>on </a:t>
            </a:r>
            <a:r>
              <a:rPr dirty="0" sz="2800" spc="-5" b="1">
                <a:latin typeface="Times New Roman"/>
                <a:cs typeface="Times New Roman"/>
              </a:rPr>
              <a:t>the  basis that electron </a:t>
            </a:r>
            <a:r>
              <a:rPr dirty="0" sz="2800" b="1">
                <a:latin typeface="Times New Roman"/>
                <a:cs typeface="Times New Roman"/>
              </a:rPr>
              <a:t>fair in a </a:t>
            </a:r>
            <a:r>
              <a:rPr dirty="0" sz="2800" spc="-5" b="1">
                <a:latin typeface="Times New Roman"/>
                <a:cs typeface="Times New Roman"/>
              </a:rPr>
              <a:t>covalent bond  belongs entirely </a:t>
            </a:r>
            <a:r>
              <a:rPr dirty="0" sz="2800" b="1">
                <a:latin typeface="Times New Roman"/>
                <a:cs typeface="Times New Roman"/>
              </a:rPr>
              <a:t>to </a:t>
            </a:r>
            <a:r>
              <a:rPr dirty="0" sz="2800" spc="-5" b="1">
                <a:latin typeface="Times New Roman"/>
                <a:cs typeface="Times New Roman"/>
              </a:rPr>
              <a:t>the more electrovalent</a:t>
            </a:r>
            <a:r>
              <a:rPr dirty="0" sz="2800" spc="-65" b="1">
                <a:latin typeface="Times New Roman"/>
                <a:cs typeface="Times New Roman"/>
              </a:rPr>
              <a:t> </a:t>
            </a:r>
            <a:r>
              <a:rPr dirty="0" sz="2800" spc="-5" b="1">
                <a:latin typeface="Times New Roman"/>
                <a:cs typeface="Times New Roman"/>
              </a:rPr>
              <a:t>bond.</a:t>
            </a:r>
            <a:endParaRPr sz="2800">
              <a:latin typeface="Times New Roman"/>
              <a:cs typeface="Times New Roman"/>
            </a:endParaRPr>
          </a:p>
          <a:p>
            <a:pPr algn="r" marR="17780">
              <a:lnSpc>
                <a:spcPct val="100000"/>
              </a:lnSpc>
              <a:spcBef>
                <a:spcPts val="200"/>
              </a:spcBef>
            </a:pPr>
            <a:r>
              <a:rPr dirty="0" sz="1400" spc="5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56229" y="528320"/>
            <a:ext cx="342328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Oxidation</a:t>
            </a:r>
            <a:r>
              <a:rPr dirty="0" sz="4400" spc="-60"/>
              <a:t> </a:t>
            </a:r>
            <a:r>
              <a:rPr dirty="0" sz="4400" spc="-5"/>
              <a:t>state</a:t>
            </a:r>
            <a:endParaRPr sz="4400"/>
          </a:p>
        </p:txBody>
      </p:sp>
    </p:spTree>
  </p:cSld>
  <p:clrMapOvr>
    <a:masterClrMapping/>
  </p:clrMapOvr>
  <p:transition spd="fast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9450" y="833120"/>
            <a:ext cx="524129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195">
                <a:latin typeface="Arial"/>
                <a:cs typeface="Arial"/>
              </a:rPr>
              <a:t>Oxidation</a:t>
            </a:r>
            <a:r>
              <a:rPr dirty="0" sz="4400" spc="-175">
                <a:latin typeface="Arial"/>
                <a:cs typeface="Arial"/>
              </a:rPr>
              <a:t> </a:t>
            </a:r>
            <a:r>
              <a:rPr dirty="0" sz="4400" spc="245">
                <a:latin typeface="Arial"/>
                <a:cs typeface="Arial"/>
              </a:rPr>
              <a:t>Numbers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1583690"/>
            <a:ext cx="7361555" cy="378587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355600" marR="984250" indent="-342900">
              <a:lnSpc>
                <a:spcPts val="3460"/>
              </a:lnSpc>
              <a:spcBef>
                <a:spcPts val="53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Arial"/>
                <a:cs typeface="Arial"/>
              </a:rPr>
              <a:t>Oxidation is the loss </a:t>
            </a:r>
            <a:r>
              <a:rPr dirty="0" sz="3200">
                <a:latin typeface="Arial"/>
                <a:cs typeface="Arial"/>
              </a:rPr>
              <a:t>of electrons;  Reduction </a:t>
            </a:r>
            <a:r>
              <a:rPr dirty="0" sz="3200" spc="-10">
                <a:latin typeface="Arial"/>
                <a:cs typeface="Arial"/>
              </a:rPr>
              <a:t>is </a:t>
            </a:r>
            <a:r>
              <a:rPr dirty="0" sz="3200" spc="-5">
                <a:latin typeface="Arial"/>
                <a:cs typeface="Arial"/>
              </a:rPr>
              <a:t>the </a:t>
            </a:r>
            <a:r>
              <a:rPr dirty="0" sz="3200">
                <a:latin typeface="Arial"/>
                <a:cs typeface="Arial"/>
              </a:rPr>
              <a:t>gain of</a:t>
            </a:r>
            <a:r>
              <a:rPr dirty="0" sz="3200" spc="-35">
                <a:latin typeface="Arial"/>
                <a:cs typeface="Arial"/>
              </a:rPr>
              <a:t> </a:t>
            </a:r>
            <a:r>
              <a:rPr dirty="0" sz="3200" spc="-5">
                <a:latin typeface="Arial"/>
                <a:cs typeface="Arial"/>
              </a:rPr>
              <a:t>electrons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ts val="345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Arial"/>
                <a:cs typeface="Arial"/>
              </a:rPr>
              <a:t>Oxidation </a:t>
            </a:r>
            <a:r>
              <a:rPr dirty="0" sz="3200">
                <a:latin typeface="Arial"/>
                <a:cs typeface="Arial"/>
              </a:rPr>
              <a:t>and reduction go </a:t>
            </a:r>
            <a:r>
              <a:rPr dirty="0" sz="3200" spc="-5">
                <a:latin typeface="Arial"/>
                <a:cs typeface="Arial"/>
              </a:rPr>
              <a:t>together.  </a:t>
            </a:r>
            <a:r>
              <a:rPr dirty="0" sz="3200">
                <a:latin typeface="Arial"/>
                <a:cs typeface="Arial"/>
              </a:rPr>
              <a:t>Whenever a substance loses </a:t>
            </a:r>
            <a:r>
              <a:rPr dirty="0" sz="3200" spc="-5">
                <a:latin typeface="Arial"/>
                <a:cs typeface="Arial"/>
              </a:rPr>
              <a:t>electrons  </a:t>
            </a:r>
            <a:r>
              <a:rPr dirty="0" sz="3200">
                <a:latin typeface="Arial"/>
                <a:cs typeface="Arial"/>
              </a:rPr>
              <a:t>and another substance gains</a:t>
            </a:r>
            <a:r>
              <a:rPr dirty="0" sz="3200" spc="-55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electrons</a:t>
            </a:r>
            <a:endParaRPr sz="3200">
              <a:latin typeface="Arial"/>
              <a:cs typeface="Arial"/>
            </a:endParaRPr>
          </a:p>
          <a:p>
            <a:pPr marL="355600" marR="281305" indent="-342900">
              <a:lnSpc>
                <a:spcPts val="3450"/>
              </a:lnSpc>
              <a:spcBef>
                <a:spcPts val="81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Arial"/>
                <a:cs typeface="Arial"/>
              </a:rPr>
              <a:t>Oxidation </a:t>
            </a:r>
            <a:r>
              <a:rPr dirty="0" sz="3200">
                <a:latin typeface="Arial"/>
                <a:cs typeface="Arial"/>
              </a:rPr>
              <a:t>Numbers are a system that  </a:t>
            </a:r>
            <a:r>
              <a:rPr dirty="0" sz="3200" spc="-10">
                <a:latin typeface="Arial"/>
                <a:cs typeface="Arial"/>
              </a:rPr>
              <a:t>we </a:t>
            </a:r>
            <a:r>
              <a:rPr dirty="0" sz="3200">
                <a:latin typeface="Arial"/>
                <a:cs typeface="Arial"/>
              </a:rPr>
              <a:t>can use </a:t>
            </a:r>
            <a:r>
              <a:rPr dirty="0" sz="3200" spc="-5">
                <a:latin typeface="Arial"/>
                <a:cs typeface="Arial"/>
              </a:rPr>
              <a:t>to </a:t>
            </a:r>
            <a:r>
              <a:rPr dirty="0" sz="3200">
                <a:latin typeface="Arial"/>
                <a:cs typeface="Arial"/>
              </a:rPr>
              <a:t>keep </a:t>
            </a:r>
            <a:r>
              <a:rPr dirty="0" sz="3200" spc="-5">
                <a:latin typeface="Arial"/>
                <a:cs typeface="Arial"/>
              </a:rPr>
              <a:t>track </a:t>
            </a:r>
            <a:r>
              <a:rPr dirty="0" sz="3200">
                <a:latin typeface="Arial"/>
                <a:cs typeface="Arial"/>
              </a:rPr>
              <a:t>of </a:t>
            </a:r>
            <a:r>
              <a:rPr dirty="0" sz="3200" spc="-5">
                <a:latin typeface="Arial"/>
                <a:cs typeface="Arial"/>
              </a:rPr>
              <a:t>electron  transfers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4130" y="375920"/>
            <a:ext cx="6544309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49190" algn="l"/>
              </a:tabLst>
            </a:pPr>
            <a:r>
              <a:rPr dirty="0" sz="4400" spc="-5" i="1">
                <a:latin typeface="Arial"/>
                <a:cs typeface="Arial"/>
              </a:rPr>
              <a:t>Commo</a:t>
            </a:r>
            <a:r>
              <a:rPr dirty="0" sz="4400" i="1">
                <a:latin typeface="Arial"/>
                <a:cs typeface="Arial"/>
              </a:rPr>
              <a:t>n</a:t>
            </a:r>
            <a:r>
              <a:rPr dirty="0" sz="4400" spc="-10" i="1">
                <a:latin typeface="Arial"/>
                <a:cs typeface="Arial"/>
              </a:rPr>
              <a:t> </a:t>
            </a:r>
            <a:r>
              <a:rPr dirty="0" sz="4400" spc="-5" i="1">
                <a:latin typeface="Arial"/>
                <a:cs typeface="Arial"/>
              </a:rPr>
              <a:t>O</a:t>
            </a:r>
            <a:r>
              <a:rPr dirty="0" sz="4400" i="1">
                <a:latin typeface="Arial"/>
                <a:cs typeface="Arial"/>
              </a:rPr>
              <a:t>x</a:t>
            </a:r>
            <a:r>
              <a:rPr dirty="0" sz="4400" spc="-5" i="1">
                <a:latin typeface="Arial"/>
                <a:cs typeface="Arial"/>
              </a:rPr>
              <a:t>idat</a:t>
            </a:r>
            <a:r>
              <a:rPr dirty="0" sz="4400" spc="5" i="1">
                <a:latin typeface="Arial"/>
                <a:cs typeface="Arial"/>
              </a:rPr>
              <a:t>i</a:t>
            </a:r>
            <a:r>
              <a:rPr dirty="0" sz="4400" spc="-5" i="1">
                <a:latin typeface="Arial"/>
                <a:cs typeface="Arial"/>
              </a:rPr>
              <a:t>o</a:t>
            </a:r>
            <a:r>
              <a:rPr dirty="0" sz="4400" i="1">
                <a:latin typeface="Arial"/>
                <a:cs typeface="Arial"/>
              </a:rPr>
              <a:t>n	S</a:t>
            </a:r>
            <a:r>
              <a:rPr dirty="0" sz="4400" spc="-5" i="1">
                <a:latin typeface="Arial"/>
                <a:cs typeface="Arial"/>
              </a:rPr>
              <a:t>tates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676400" cy="542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35279" y="1189990"/>
            <a:ext cx="2197735" cy="962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Arial"/>
                <a:cs typeface="Arial"/>
              </a:rPr>
              <a:t>Chemical</a:t>
            </a:r>
            <a:r>
              <a:rPr dirty="0" sz="1400" spc="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species</a:t>
            </a:r>
            <a:endParaRPr sz="1400">
              <a:latin typeface="Arial"/>
              <a:cs typeface="Arial"/>
            </a:endParaRPr>
          </a:p>
          <a:p>
            <a:pPr marL="38100" marR="30480">
              <a:lnSpc>
                <a:spcPts val="2860"/>
              </a:lnSpc>
              <a:spcBef>
                <a:spcPts val="270"/>
              </a:spcBef>
            </a:pPr>
            <a:r>
              <a:rPr dirty="0" sz="1400" spc="-5">
                <a:latin typeface="Arial"/>
                <a:cs typeface="Arial"/>
              </a:rPr>
              <a:t>Any element eg Fe, </a:t>
            </a:r>
            <a:r>
              <a:rPr dirty="0" sz="1400" spc="10">
                <a:latin typeface="Arial"/>
                <a:cs typeface="Arial"/>
              </a:rPr>
              <a:t>O</a:t>
            </a:r>
            <a:r>
              <a:rPr dirty="0" baseline="-24305" sz="1200" spc="15">
                <a:latin typeface="Arial"/>
                <a:cs typeface="Arial"/>
              </a:rPr>
              <a:t>2 </a:t>
            </a:r>
            <a:r>
              <a:rPr dirty="0" sz="1400">
                <a:latin typeface="Arial"/>
                <a:cs typeface="Arial"/>
              </a:rPr>
              <a:t>, S</a:t>
            </a:r>
            <a:r>
              <a:rPr dirty="0" baseline="-24305" sz="1200">
                <a:latin typeface="Arial"/>
                <a:cs typeface="Arial"/>
              </a:rPr>
              <a:t>8  </a:t>
            </a:r>
            <a:r>
              <a:rPr dirty="0" sz="1400" spc="-10">
                <a:latin typeface="Arial"/>
                <a:cs typeface="Arial"/>
              </a:rPr>
              <a:t>Oxygen </a:t>
            </a:r>
            <a:r>
              <a:rPr dirty="0" sz="1400" spc="-5">
                <a:latin typeface="Arial"/>
                <a:cs typeface="Arial"/>
              </a:rPr>
              <a:t>in any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compound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92400" y="1189990"/>
            <a:ext cx="6120765" cy="1631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Arial"/>
                <a:cs typeface="Arial"/>
              </a:rPr>
              <a:t>Oxidation state and</a:t>
            </a:r>
            <a:r>
              <a:rPr dirty="0" sz="1400" spc="1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remarks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160"/>
              </a:spcBef>
            </a:pPr>
            <a:r>
              <a:rPr dirty="0" sz="1400" b="1">
                <a:latin typeface="Arial"/>
                <a:cs typeface="Arial"/>
              </a:rPr>
              <a:t>zero</a:t>
            </a:r>
            <a:endParaRPr sz="1400">
              <a:latin typeface="Arial"/>
              <a:cs typeface="Arial"/>
            </a:endParaRPr>
          </a:p>
          <a:p>
            <a:pPr marL="279400" marR="30480" indent="-241300">
              <a:lnSpc>
                <a:spcPct val="156800"/>
              </a:lnSpc>
              <a:spcBef>
                <a:spcPts val="225"/>
              </a:spcBef>
            </a:pPr>
            <a:r>
              <a:rPr dirty="0" sz="1400" b="1">
                <a:latin typeface="Arial"/>
                <a:cs typeface="Arial"/>
              </a:rPr>
              <a:t>-2 </a:t>
            </a:r>
            <a:r>
              <a:rPr dirty="0" sz="1400" spc="-5" b="1">
                <a:latin typeface="Arial"/>
                <a:cs typeface="Arial"/>
              </a:rPr>
              <a:t>except </a:t>
            </a:r>
            <a:r>
              <a:rPr dirty="0" sz="1400" spc="5" b="1">
                <a:latin typeface="Arial"/>
                <a:cs typeface="Arial"/>
              </a:rPr>
              <a:t>in </a:t>
            </a:r>
            <a:r>
              <a:rPr dirty="0" sz="1400" spc="-5" b="1">
                <a:latin typeface="Arial"/>
                <a:cs typeface="Arial"/>
              </a:rPr>
              <a:t>peroxides example </a:t>
            </a:r>
            <a:r>
              <a:rPr dirty="0" sz="1400" spc="10" b="1">
                <a:latin typeface="Arial"/>
                <a:cs typeface="Arial"/>
              </a:rPr>
              <a:t>H</a:t>
            </a:r>
            <a:r>
              <a:rPr dirty="0" baseline="-24305" sz="1200" spc="15" b="1">
                <a:latin typeface="Arial"/>
                <a:cs typeface="Arial"/>
              </a:rPr>
              <a:t>2</a:t>
            </a:r>
            <a:r>
              <a:rPr dirty="0" sz="1400" spc="10" b="1">
                <a:latin typeface="Arial"/>
                <a:cs typeface="Arial"/>
              </a:rPr>
              <a:t>O</a:t>
            </a:r>
            <a:r>
              <a:rPr dirty="0" baseline="-24305" sz="1200" spc="15" b="1">
                <a:latin typeface="Arial"/>
                <a:cs typeface="Arial"/>
              </a:rPr>
              <a:t>2 </a:t>
            </a:r>
            <a:r>
              <a:rPr dirty="0" sz="1400" spc="-5" b="1">
                <a:latin typeface="Arial"/>
                <a:cs typeface="Arial"/>
              </a:rPr>
              <a:t>or </a:t>
            </a:r>
            <a:r>
              <a:rPr dirty="0" sz="1400" spc="5" b="1">
                <a:latin typeface="Arial"/>
                <a:cs typeface="Arial"/>
              </a:rPr>
              <a:t>Na</a:t>
            </a:r>
            <a:r>
              <a:rPr dirty="0" baseline="-24305" sz="1200" spc="7" b="1">
                <a:latin typeface="Arial"/>
                <a:cs typeface="Arial"/>
              </a:rPr>
              <a:t>2</a:t>
            </a:r>
            <a:r>
              <a:rPr dirty="0" sz="1400" spc="5" b="1">
                <a:latin typeface="Arial"/>
                <a:cs typeface="Arial"/>
              </a:rPr>
              <a:t>O</a:t>
            </a:r>
            <a:r>
              <a:rPr dirty="0" baseline="-24305" sz="1200" spc="7" b="1">
                <a:latin typeface="Arial"/>
                <a:cs typeface="Arial"/>
              </a:rPr>
              <a:t>2 </a:t>
            </a:r>
            <a:r>
              <a:rPr dirty="0" sz="1400" spc="-5" b="1">
                <a:latin typeface="Arial"/>
                <a:cs typeface="Arial"/>
              </a:rPr>
              <a:t>then </a:t>
            </a:r>
            <a:r>
              <a:rPr dirty="0" sz="1400" spc="-15" b="1">
                <a:latin typeface="Arial"/>
                <a:cs typeface="Arial"/>
              </a:rPr>
              <a:t>oxygen </a:t>
            </a:r>
            <a:r>
              <a:rPr dirty="0" sz="1400" spc="-5" b="1">
                <a:latin typeface="Arial"/>
                <a:cs typeface="Arial"/>
              </a:rPr>
              <a:t>atom </a:t>
            </a:r>
            <a:r>
              <a:rPr dirty="0" sz="1400" spc="-10" b="1">
                <a:latin typeface="Arial"/>
                <a:cs typeface="Arial"/>
              </a:rPr>
              <a:t>has  </a:t>
            </a:r>
            <a:r>
              <a:rPr dirty="0" sz="1400" spc="-5" b="1">
                <a:latin typeface="Arial"/>
                <a:cs typeface="Arial"/>
              </a:rPr>
              <a:t>oxidation state of -1 or </a:t>
            </a:r>
            <a:r>
              <a:rPr dirty="0" sz="1400" b="1">
                <a:latin typeface="Arial"/>
                <a:cs typeface="Arial"/>
              </a:rPr>
              <a:t>in </a:t>
            </a:r>
            <a:r>
              <a:rPr dirty="0" sz="1400" spc="10" b="1">
                <a:latin typeface="Arial"/>
                <a:cs typeface="Arial"/>
              </a:rPr>
              <a:t>F</a:t>
            </a:r>
            <a:r>
              <a:rPr dirty="0" baseline="-24305" sz="1200" spc="15" b="1">
                <a:latin typeface="Arial"/>
                <a:cs typeface="Arial"/>
              </a:rPr>
              <a:t>2</a:t>
            </a:r>
            <a:r>
              <a:rPr dirty="0" sz="1400" spc="10" b="1">
                <a:latin typeface="Arial"/>
                <a:cs typeface="Arial"/>
              </a:rPr>
              <a:t>O </a:t>
            </a:r>
            <a:r>
              <a:rPr dirty="0" sz="1400" b="1">
                <a:latin typeface="Arial"/>
                <a:cs typeface="Arial"/>
              </a:rPr>
              <a:t>, </a:t>
            </a:r>
            <a:r>
              <a:rPr dirty="0" sz="1400" spc="-5" b="1">
                <a:latin typeface="Arial"/>
                <a:cs typeface="Arial"/>
              </a:rPr>
              <a:t>then </a:t>
            </a:r>
            <a:r>
              <a:rPr dirty="0" sz="1400" spc="-15" b="1">
                <a:latin typeface="Arial"/>
                <a:cs typeface="Arial"/>
              </a:rPr>
              <a:t>oxygen </a:t>
            </a:r>
            <a:r>
              <a:rPr dirty="0" sz="1400" spc="-5" b="1">
                <a:latin typeface="Arial"/>
                <a:cs typeface="Arial"/>
              </a:rPr>
              <a:t>atom has oxidation state  </a:t>
            </a:r>
            <a:r>
              <a:rPr dirty="0" sz="1400" b="1">
                <a:latin typeface="Arial"/>
                <a:cs typeface="Arial"/>
              </a:rPr>
              <a:t>of</a:t>
            </a:r>
            <a:r>
              <a:rPr dirty="0" sz="1400" spc="-5" b="1">
                <a:latin typeface="Arial"/>
                <a:cs typeface="Arial"/>
              </a:rPr>
              <a:t> +2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0679" y="2997200"/>
            <a:ext cx="2201545" cy="5981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Fluorine in any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compound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dirty="0" sz="1400" spc="-5">
                <a:latin typeface="Arial"/>
                <a:cs typeface="Arial"/>
              </a:rPr>
              <a:t>Hydrogen in any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compound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17800" y="2997200"/>
            <a:ext cx="5630545" cy="1197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Arial"/>
                <a:cs typeface="Arial"/>
              </a:rPr>
              <a:t>-1 </a:t>
            </a:r>
            <a:r>
              <a:rPr dirty="0" sz="1400" spc="-5" b="1">
                <a:latin typeface="Arial"/>
                <a:cs typeface="Arial"/>
              </a:rPr>
              <a:t>being most</a:t>
            </a:r>
            <a:r>
              <a:rPr dirty="0" sz="1400" spc="1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electronegative</a:t>
            </a:r>
            <a:endParaRPr sz="1400">
              <a:latin typeface="Arial"/>
              <a:cs typeface="Arial"/>
            </a:endParaRPr>
          </a:p>
          <a:p>
            <a:pPr marL="254000" marR="5080" indent="-241300">
              <a:lnSpc>
                <a:spcPct val="140500"/>
              </a:lnSpc>
              <a:spcBef>
                <a:spcPts val="470"/>
              </a:spcBef>
            </a:pPr>
            <a:r>
              <a:rPr dirty="0" sz="1400" b="1">
                <a:latin typeface="Arial"/>
                <a:cs typeface="Arial"/>
              </a:rPr>
              <a:t>+1 </a:t>
            </a:r>
            <a:r>
              <a:rPr dirty="0" sz="1400" spc="-5" b="1">
                <a:latin typeface="Arial"/>
                <a:cs typeface="Arial"/>
              </a:rPr>
              <a:t>except </a:t>
            </a:r>
            <a:r>
              <a:rPr dirty="0" sz="1400" spc="5" b="1">
                <a:latin typeface="Arial"/>
                <a:cs typeface="Arial"/>
              </a:rPr>
              <a:t>in </a:t>
            </a:r>
            <a:r>
              <a:rPr dirty="0" sz="1400" spc="-5" b="1">
                <a:latin typeface="Arial"/>
                <a:cs typeface="Arial"/>
              </a:rPr>
              <a:t>metal </a:t>
            </a:r>
            <a:r>
              <a:rPr dirty="0" sz="1400" spc="-10" b="1">
                <a:latin typeface="Arial"/>
                <a:cs typeface="Arial"/>
              </a:rPr>
              <a:t>hydrides </a:t>
            </a:r>
            <a:r>
              <a:rPr dirty="0" sz="1400" spc="-5" b="1">
                <a:latin typeface="Arial"/>
                <a:cs typeface="Arial"/>
              </a:rPr>
              <a:t>example </a:t>
            </a:r>
            <a:r>
              <a:rPr dirty="0" sz="1400" b="1">
                <a:latin typeface="Arial"/>
                <a:cs typeface="Arial"/>
              </a:rPr>
              <a:t>NaH </a:t>
            </a:r>
            <a:r>
              <a:rPr dirty="0" sz="1400" spc="-5" b="1">
                <a:latin typeface="Arial"/>
                <a:cs typeface="Arial"/>
              </a:rPr>
              <a:t>then </a:t>
            </a:r>
            <a:r>
              <a:rPr dirty="0" sz="1400" spc="-15" b="1">
                <a:latin typeface="Arial"/>
                <a:cs typeface="Arial"/>
              </a:rPr>
              <a:t>hydrogen </a:t>
            </a:r>
            <a:r>
              <a:rPr dirty="0" sz="1400" spc="-5" b="1">
                <a:latin typeface="Arial"/>
                <a:cs typeface="Arial"/>
              </a:rPr>
              <a:t>atom has  oxidation state of -1 as metals </a:t>
            </a:r>
            <a:r>
              <a:rPr dirty="0" sz="1400" spc="-10" b="1">
                <a:latin typeface="Arial"/>
                <a:cs typeface="Arial"/>
              </a:rPr>
              <a:t>have </a:t>
            </a:r>
            <a:r>
              <a:rPr dirty="0" sz="1400" b="1">
                <a:latin typeface="Arial"/>
                <a:cs typeface="Arial"/>
              </a:rPr>
              <a:t>a </a:t>
            </a:r>
            <a:r>
              <a:rPr dirty="0" sz="1400" spc="-5" b="1">
                <a:latin typeface="Arial"/>
                <a:cs typeface="Arial"/>
              </a:rPr>
              <a:t>greater tendency </a:t>
            </a:r>
            <a:r>
              <a:rPr dirty="0" sz="1400" b="1">
                <a:latin typeface="Arial"/>
                <a:cs typeface="Arial"/>
              </a:rPr>
              <a:t>to </a:t>
            </a:r>
            <a:r>
              <a:rPr dirty="0" sz="1400" spc="-5" b="1">
                <a:latin typeface="Arial"/>
                <a:cs typeface="Arial"/>
              </a:rPr>
              <a:t>lose  electrons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0679" y="4439920"/>
            <a:ext cx="20085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Chlorine, bromine,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iodine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17800" y="4439920"/>
            <a:ext cx="53860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Arial"/>
                <a:cs typeface="Arial"/>
              </a:rPr>
              <a:t>-ve oxidation state </a:t>
            </a:r>
            <a:r>
              <a:rPr dirty="0" sz="1400" spc="5" b="1">
                <a:latin typeface="Arial"/>
                <a:cs typeface="Arial"/>
              </a:rPr>
              <a:t>if </a:t>
            </a:r>
            <a:r>
              <a:rPr dirty="0" sz="1400" spc="-10" b="1">
                <a:latin typeface="Arial"/>
                <a:cs typeface="Arial"/>
              </a:rPr>
              <a:t>bonded </a:t>
            </a:r>
            <a:r>
              <a:rPr dirty="0" sz="1400" spc="-5" b="1">
                <a:latin typeface="Arial"/>
                <a:cs typeface="Arial"/>
              </a:rPr>
              <a:t>to </a:t>
            </a:r>
            <a:r>
              <a:rPr dirty="0" sz="1400" b="1">
                <a:latin typeface="Arial"/>
                <a:cs typeface="Arial"/>
              </a:rPr>
              <a:t>less </a:t>
            </a:r>
            <a:r>
              <a:rPr dirty="0" sz="1400" spc="-5" b="1">
                <a:latin typeface="Arial"/>
                <a:cs typeface="Arial"/>
              </a:rPr>
              <a:t>electronegative element</a:t>
            </a:r>
            <a:r>
              <a:rPr dirty="0" sz="1400" spc="5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eg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79700" y="4890770"/>
            <a:ext cx="5570855" cy="1155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Arial"/>
                <a:cs typeface="Arial"/>
              </a:rPr>
              <a:t>NaCl; </a:t>
            </a:r>
            <a:r>
              <a:rPr dirty="0" sz="1400" spc="-5" b="1">
                <a:latin typeface="Arial"/>
                <a:cs typeface="Arial"/>
              </a:rPr>
              <a:t>then </a:t>
            </a:r>
            <a:r>
              <a:rPr dirty="0" sz="1400" b="1">
                <a:latin typeface="Arial"/>
                <a:cs typeface="Arial"/>
              </a:rPr>
              <a:t>Cl = </a:t>
            </a:r>
            <a:r>
              <a:rPr dirty="0" sz="1400" spc="-5" b="1">
                <a:latin typeface="Arial"/>
                <a:cs typeface="Arial"/>
              </a:rPr>
              <a:t>-1.</a:t>
            </a:r>
            <a:endParaRPr sz="1400">
              <a:latin typeface="Arial"/>
              <a:cs typeface="Arial"/>
            </a:endParaRPr>
          </a:p>
          <a:p>
            <a:pPr marL="50800" marR="17780">
              <a:lnSpc>
                <a:spcPts val="3660"/>
              </a:lnSpc>
              <a:spcBef>
                <a:spcPts val="350"/>
              </a:spcBef>
            </a:pPr>
            <a:r>
              <a:rPr dirty="0" sz="1400" spc="-5" b="1">
                <a:latin typeface="Arial"/>
                <a:cs typeface="Arial"/>
              </a:rPr>
              <a:t>+ve oxidation state </a:t>
            </a:r>
            <a:r>
              <a:rPr dirty="0" sz="1400" spc="5" b="1">
                <a:latin typeface="Arial"/>
                <a:cs typeface="Arial"/>
              </a:rPr>
              <a:t>if </a:t>
            </a:r>
            <a:r>
              <a:rPr dirty="0" sz="1400" spc="-10" b="1">
                <a:latin typeface="Arial"/>
                <a:cs typeface="Arial"/>
              </a:rPr>
              <a:t>bonded </a:t>
            </a:r>
            <a:r>
              <a:rPr dirty="0" sz="1400" spc="-5" b="1">
                <a:latin typeface="Arial"/>
                <a:cs typeface="Arial"/>
              </a:rPr>
              <a:t>to more electronegative element eg  </a:t>
            </a:r>
            <a:r>
              <a:rPr dirty="0" sz="1400" b="1">
                <a:latin typeface="Arial"/>
                <a:cs typeface="Arial"/>
              </a:rPr>
              <a:t>ClO</a:t>
            </a:r>
            <a:r>
              <a:rPr dirty="0" baseline="27777" sz="1200" b="1">
                <a:latin typeface="Arial"/>
                <a:cs typeface="Arial"/>
              </a:rPr>
              <a:t>- </a:t>
            </a:r>
            <a:r>
              <a:rPr dirty="0" sz="1400" b="1">
                <a:latin typeface="Arial"/>
                <a:cs typeface="Arial"/>
              </a:rPr>
              <a:t>, </a:t>
            </a:r>
            <a:r>
              <a:rPr dirty="0" sz="1400" spc="-5" b="1">
                <a:latin typeface="Arial"/>
                <a:cs typeface="Arial"/>
              </a:rPr>
              <a:t>then </a:t>
            </a:r>
            <a:r>
              <a:rPr dirty="0" sz="1400" b="1">
                <a:latin typeface="Arial"/>
                <a:cs typeface="Arial"/>
              </a:rPr>
              <a:t>Cl = </a:t>
            </a:r>
            <a:r>
              <a:rPr dirty="0" sz="1400" spc="-5" b="1">
                <a:latin typeface="Arial"/>
                <a:cs typeface="Arial"/>
              </a:rPr>
              <a:t>+1; </a:t>
            </a:r>
            <a:r>
              <a:rPr dirty="0" sz="1400" spc="5" b="1">
                <a:latin typeface="Arial"/>
                <a:cs typeface="Arial"/>
              </a:rPr>
              <a:t>ClO</a:t>
            </a:r>
            <a:r>
              <a:rPr dirty="0" baseline="-24305" sz="1200" spc="7" b="1">
                <a:latin typeface="Arial"/>
                <a:cs typeface="Arial"/>
              </a:rPr>
              <a:t>3</a:t>
            </a:r>
            <a:r>
              <a:rPr dirty="0" baseline="27777" sz="1200" spc="7" b="1">
                <a:latin typeface="Arial"/>
                <a:cs typeface="Arial"/>
              </a:rPr>
              <a:t>- </a:t>
            </a:r>
            <a:r>
              <a:rPr dirty="0" sz="1400" b="1">
                <a:latin typeface="Arial"/>
                <a:cs typeface="Arial"/>
              </a:rPr>
              <a:t>, </a:t>
            </a:r>
            <a:r>
              <a:rPr dirty="0" sz="1400" spc="-5" b="1">
                <a:latin typeface="Arial"/>
                <a:cs typeface="Arial"/>
              </a:rPr>
              <a:t>then </a:t>
            </a:r>
            <a:r>
              <a:rPr dirty="0" sz="1400" b="1">
                <a:latin typeface="Arial"/>
                <a:cs typeface="Arial"/>
              </a:rPr>
              <a:t>Cl =</a:t>
            </a:r>
            <a:r>
              <a:rPr dirty="0" sz="1400" spc="-5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+5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61129" y="6282690"/>
            <a:ext cx="12192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Tro </a:t>
            </a:r>
            <a:r>
              <a:rPr dirty="0" sz="1400">
                <a:latin typeface="Times New Roman"/>
                <a:cs typeface="Times New Roman"/>
              </a:rPr>
              <a:t>- Chapter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66430" y="6282690"/>
            <a:ext cx="1143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21080" y="833120"/>
            <a:ext cx="708977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>
                <a:solidFill>
                  <a:srgbClr val="FF0000"/>
                </a:solidFill>
                <a:hlinkClick r:id="rId2"/>
              </a:rPr>
              <a:t>Oxidation-Reduction</a:t>
            </a:r>
            <a:r>
              <a:rPr dirty="0" sz="4400" spc="5">
                <a:solidFill>
                  <a:srgbClr val="FF0000"/>
                </a:solidFill>
                <a:hlinkClick r:id="rId2"/>
              </a:rPr>
              <a:t> </a:t>
            </a:r>
            <a:r>
              <a:rPr dirty="0" sz="4400" spc="-5">
                <a:solidFill>
                  <a:srgbClr val="FF0000"/>
                </a:solidFill>
                <a:hlinkClick r:id="rId2"/>
              </a:rPr>
              <a:t>Reactions</a:t>
            </a:r>
            <a:endParaRPr sz="4400"/>
          </a:p>
        </p:txBody>
      </p:sp>
      <p:sp>
        <p:nvSpPr>
          <p:cNvPr id="5" name="object 5"/>
          <p:cNvSpPr txBox="1"/>
          <p:nvPr/>
        </p:nvSpPr>
        <p:spPr>
          <a:xfrm>
            <a:off x="535940" y="1539240"/>
            <a:ext cx="132715" cy="906780"/>
          </a:xfrm>
          <a:prstGeom prst="rect">
            <a:avLst/>
          </a:prstGeom>
        </p:spPr>
        <p:txBody>
          <a:bodyPr wrap="square" lIns="0" tIns="876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dirty="0" sz="240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240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1557020"/>
            <a:ext cx="7618095" cy="244856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2400">
                <a:latin typeface="Times New Roman"/>
                <a:cs typeface="Times New Roman"/>
              </a:rPr>
              <a:t>oxidation-reduction reactions are </a:t>
            </a:r>
            <a:r>
              <a:rPr dirty="0" sz="2400" spc="-5">
                <a:latin typeface="Times New Roman"/>
                <a:cs typeface="Times New Roman"/>
              </a:rPr>
              <a:t>also </a:t>
            </a:r>
            <a:r>
              <a:rPr dirty="0" sz="2400">
                <a:latin typeface="Times New Roman"/>
                <a:cs typeface="Times New Roman"/>
              </a:rPr>
              <a:t>called </a:t>
            </a:r>
            <a:r>
              <a:rPr dirty="0" sz="2400" spc="-5" b="1">
                <a:solidFill>
                  <a:srgbClr val="FF0000"/>
                </a:solidFill>
                <a:latin typeface="Times New Roman"/>
                <a:cs typeface="Times New Roman"/>
              </a:rPr>
              <a:t>redox</a:t>
            </a:r>
            <a:r>
              <a:rPr dirty="0" sz="2400" spc="2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400" spc="-5" b="1">
                <a:solidFill>
                  <a:srgbClr val="FF0000"/>
                </a:solidFill>
                <a:latin typeface="Times New Roman"/>
                <a:cs typeface="Times New Roman"/>
              </a:rPr>
              <a:t>reactions</a:t>
            </a:r>
            <a:endParaRPr sz="2400">
              <a:latin typeface="Times New Roman"/>
              <a:cs typeface="Times New Roman"/>
            </a:endParaRPr>
          </a:p>
          <a:p>
            <a:pPr marL="12700" marR="205104">
              <a:lnSpc>
                <a:spcPct val="100000"/>
              </a:lnSpc>
              <a:spcBef>
                <a:spcPts val="600"/>
              </a:spcBef>
            </a:pPr>
            <a:r>
              <a:rPr dirty="0" sz="2400">
                <a:latin typeface="Times New Roman"/>
                <a:cs typeface="Times New Roman"/>
              </a:rPr>
              <a:t>all redox reactions involve the </a:t>
            </a:r>
            <a:r>
              <a:rPr dirty="0" sz="2400" spc="-5">
                <a:latin typeface="Times New Roman"/>
                <a:cs typeface="Times New Roman"/>
              </a:rPr>
              <a:t>transfer </a:t>
            </a:r>
            <a:r>
              <a:rPr dirty="0" sz="2400">
                <a:latin typeface="Times New Roman"/>
                <a:cs typeface="Times New Roman"/>
              </a:rPr>
              <a:t>of electrons </a:t>
            </a:r>
            <a:r>
              <a:rPr dirty="0" sz="2400" spc="-5">
                <a:latin typeface="Times New Roman"/>
                <a:cs typeface="Times New Roman"/>
              </a:rPr>
              <a:t>from </a:t>
            </a:r>
            <a:r>
              <a:rPr dirty="0" sz="2400">
                <a:latin typeface="Times New Roman"/>
                <a:cs typeface="Times New Roman"/>
              </a:rPr>
              <a:t>one  atom to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another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dirty="0" sz="2400" spc="-5">
                <a:latin typeface="Times New Roman"/>
                <a:cs typeface="Times New Roman"/>
              </a:rPr>
              <a:t>spontaneous </a:t>
            </a:r>
            <a:r>
              <a:rPr dirty="0" sz="2400">
                <a:latin typeface="Times New Roman"/>
                <a:cs typeface="Times New Roman"/>
              </a:rPr>
              <a:t>redox reactions are generally </a:t>
            </a:r>
            <a:r>
              <a:rPr dirty="0" sz="2400" spc="-5">
                <a:latin typeface="Times New Roman"/>
                <a:cs typeface="Times New Roman"/>
              </a:rPr>
              <a:t>exothermic, and we  </a:t>
            </a:r>
            <a:r>
              <a:rPr dirty="0" sz="2400">
                <a:latin typeface="Times New Roman"/>
                <a:cs typeface="Times New Roman"/>
              </a:rPr>
              <a:t>can </a:t>
            </a:r>
            <a:r>
              <a:rPr dirty="0" sz="2400" spc="-5">
                <a:latin typeface="Times New Roman"/>
                <a:cs typeface="Times New Roman"/>
              </a:rPr>
              <a:t>use </a:t>
            </a:r>
            <a:r>
              <a:rPr dirty="0" sz="2400">
                <a:latin typeface="Times New Roman"/>
                <a:cs typeface="Times New Roman"/>
              </a:rPr>
              <a:t>their released energy as a source of energy </a:t>
            </a:r>
            <a:r>
              <a:rPr dirty="0" sz="2400" spc="-5">
                <a:latin typeface="Times New Roman"/>
                <a:cs typeface="Times New Roman"/>
              </a:rPr>
              <a:t>for </a:t>
            </a:r>
            <a:r>
              <a:rPr dirty="0" sz="2400">
                <a:latin typeface="Times New Roman"/>
                <a:cs typeface="Times New Roman"/>
              </a:rPr>
              <a:t>other  applications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862579"/>
            <a:ext cx="1327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939" y="86359"/>
            <a:ext cx="266509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Oxidation</a:t>
            </a:r>
            <a:r>
              <a:rPr dirty="0" sz="2400" spc="-50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Number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0369" y="621029"/>
            <a:ext cx="8627745" cy="573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 marR="311785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Times New Roman"/>
                <a:cs typeface="Times New Roman"/>
              </a:rPr>
              <a:t>Oxdidation number is </a:t>
            </a:r>
            <a:r>
              <a:rPr dirty="0" sz="2000" b="1">
                <a:solidFill>
                  <a:srgbClr val="6F2F9F"/>
                </a:solidFill>
                <a:latin typeface="Times New Roman"/>
                <a:cs typeface="Times New Roman"/>
              </a:rPr>
              <a:t>a number </a:t>
            </a:r>
            <a:r>
              <a:rPr dirty="0" sz="2000" spc="-5">
                <a:solidFill>
                  <a:srgbClr val="6F2F9F"/>
                </a:solidFill>
                <a:latin typeface="Times New Roman"/>
                <a:cs typeface="Times New Roman"/>
              </a:rPr>
              <a:t>that states </a:t>
            </a:r>
            <a:r>
              <a:rPr dirty="0" sz="2000" spc="-5" b="1">
                <a:solidFill>
                  <a:srgbClr val="6F2F9F"/>
                </a:solidFill>
                <a:latin typeface="Times New Roman"/>
                <a:cs typeface="Times New Roman"/>
              </a:rPr>
              <a:t>electrical </a:t>
            </a:r>
            <a:r>
              <a:rPr dirty="0" sz="2000" b="1">
                <a:solidFill>
                  <a:srgbClr val="6F2F9F"/>
                </a:solidFill>
                <a:latin typeface="Times New Roman"/>
                <a:cs typeface="Times New Roman"/>
              </a:rPr>
              <a:t>charge </a:t>
            </a:r>
            <a:r>
              <a:rPr dirty="0" sz="2000" spc="-5" b="1">
                <a:solidFill>
                  <a:srgbClr val="6F2F9F"/>
                </a:solidFill>
                <a:latin typeface="Times New Roman"/>
                <a:cs typeface="Times New Roman"/>
              </a:rPr>
              <a:t>possessed by </a:t>
            </a:r>
            <a:r>
              <a:rPr dirty="0" sz="2000" b="1">
                <a:solidFill>
                  <a:srgbClr val="6F2F9F"/>
                </a:solidFill>
                <a:latin typeface="Times New Roman"/>
                <a:cs typeface="Times New Roman"/>
              </a:rPr>
              <a:t>each  one </a:t>
            </a:r>
            <a:r>
              <a:rPr dirty="0" sz="2000" spc="-5" b="1">
                <a:solidFill>
                  <a:srgbClr val="6F2F9F"/>
                </a:solidFill>
                <a:latin typeface="Times New Roman"/>
                <a:cs typeface="Times New Roman"/>
              </a:rPr>
              <a:t>element </a:t>
            </a:r>
            <a:r>
              <a:rPr dirty="0" sz="2000" b="1">
                <a:solidFill>
                  <a:srgbClr val="6F2F9F"/>
                </a:solidFill>
                <a:latin typeface="Times New Roman"/>
                <a:cs typeface="Times New Roman"/>
              </a:rPr>
              <a:t>atom </a:t>
            </a:r>
            <a:r>
              <a:rPr dirty="0" sz="2000">
                <a:solidFill>
                  <a:srgbClr val="6F2F9F"/>
                </a:solidFill>
                <a:latin typeface="Times New Roman"/>
                <a:cs typeface="Times New Roman"/>
              </a:rPr>
              <a:t>in </a:t>
            </a:r>
            <a:r>
              <a:rPr dirty="0" sz="2000" b="1">
                <a:solidFill>
                  <a:srgbClr val="6F2F9F"/>
                </a:solidFill>
                <a:latin typeface="Times New Roman"/>
                <a:cs typeface="Times New Roman"/>
              </a:rPr>
              <a:t>the </a:t>
            </a:r>
            <a:r>
              <a:rPr dirty="0" sz="2000" spc="-5" b="1">
                <a:solidFill>
                  <a:srgbClr val="6F2F9F"/>
                </a:solidFill>
                <a:latin typeface="Times New Roman"/>
                <a:cs typeface="Times New Roman"/>
              </a:rPr>
              <a:t>molecular </a:t>
            </a:r>
            <a:r>
              <a:rPr dirty="0" sz="2000" b="1">
                <a:solidFill>
                  <a:srgbClr val="6F2F9F"/>
                </a:solidFill>
                <a:latin typeface="Times New Roman"/>
                <a:cs typeface="Times New Roman"/>
              </a:rPr>
              <a:t>compound or the</a:t>
            </a:r>
            <a:r>
              <a:rPr dirty="0" sz="2000" spc="65" b="1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6F2F9F"/>
                </a:solidFill>
                <a:latin typeface="Times New Roman"/>
                <a:cs typeface="Times New Roman"/>
              </a:rPr>
              <a:t>ion.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00">
              <a:latin typeface="Times New Roman"/>
              <a:cs typeface="Times New Roman"/>
            </a:endParaRPr>
          </a:p>
          <a:p>
            <a:pPr marL="50800" marR="4318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In </a:t>
            </a:r>
            <a:r>
              <a:rPr dirty="0" sz="2000" spc="-5">
                <a:latin typeface="Times New Roman"/>
                <a:cs typeface="Times New Roman"/>
              </a:rPr>
              <a:t>the </a:t>
            </a:r>
            <a:r>
              <a:rPr dirty="0" sz="2000" b="1">
                <a:latin typeface="Times New Roman"/>
                <a:cs typeface="Times New Roman"/>
              </a:rPr>
              <a:t>molecules of </a:t>
            </a:r>
            <a:r>
              <a:rPr dirty="0" sz="2000" spc="-5" b="1">
                <a:latin typeface="Times New Roman"/>
                <a:cs typeface="Times New Roman"/>
              </a:rPr>
              <a:t>ionic </a:t>
            </a:r>
            <a:r>
              <a:rPr dirty="0" sz="2000" spc="5" b="1">
                <a:latin typeface="Times New Roman"/>
                <a:cs typeface="Times New Roman"/>
              </a:rPr>
              <a:t>compound</a:t>
            </a:r>
            <a:r>
              <a:rPr dirty="0" sz="2000" spc="5">
                <a:latin typeface="Times New Roman"/>
                <a:cs typeface="Times New Roman"/>
              </a:rPr>
              <a:t>, </a:t>
            </a:r>
            <a:r>
              <a:rPr dirty="0" sz="2000" spc="-5">
                <a:latin typeface="Times New Roman"/>
                <a:cs typeface="Times New Roman"/>
              </a:rPr>
              <a:t>electrical </a:t>
            </a:r>
            <a:r>
              <a:rPr dirty="0" sz="2000">
                <a:latin typeface="Times New Roman"/>
                <a:cs typeface="Times New Roman"/>
              </a:rPr>
              <a:t>charge </a:t>
            </a:r>
            <a:r>
              <a:rPr dirty="0" sz="2000" spc="-5">
                <a:latin typeface="Times New Roman"/>
                <a:cs typeface="Times New Roman"/>
              </a:rPr>
              <a:t>contained element atom </a:t>
            </a:r>
            <a:r>
              <a:rPr dirty="0" sz="2000" spc="-5" b="1">
                <a:latin typeface="Times New Roman"/>
                <a:cs typeface="Times New Roman"/>
              </a:rPr>
              <a:t>can  be raised </a:t>
            </a:r>
            <a:r>
              <a:rPr dirty="0" sz="2000">
                <a:latin typeface="Times New Roman"/>
                <a:cs typeface="Times New Roman"/>
              </a:rPr>
              <a:t>by </a:t>
            </a:r>
            <a:r>
              <a:rPr dirty="0" sz="2000" spc="-5" b="1">
                <a:latin typeface="Times New Roman"/>
                <a:cs typeface="Times New Roman"/>
              </a:rPr>
              <a:t>transfering </a:t>
            </a:r>
            <a:r>
              <a:rPr dirty="0" sz="2000" b="1">
                <a:latin typeface="Times New Roman"/>
                <a:cs typeface="Times New Roman"/>
              </a:rPr>
              <a:t>of</a:t>
            </a:r>
            <a:r>
              <a:rPr dirty="0" sz="2000" spc="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electrons</a:t>
            </a:r>
            <a:r>
              <a:rPr dirty="0" sz="200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In </a:t>
            </a:r>
            <a:r>
              <a:rPr dirty="0" sz="2000" spc="-5">
                <a:latin typeface="Times New Roman"/>
                <a:cs typeface="Times New Roman"/>
              </a:rPr>
              <a:t>the formation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5">
                <a:latin typeface="Times New Roman"/>
                <a:cs typeface="Times New Roman"/>
              </a:rPr>
              <a:t>ionic</a:t>
            </a:r>
            <a:r>
              <a:rPr dirty="0" sz="2000" spc="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bond:</a:t>
            </a:r>
            <a:endParaRPr sz="2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baseline="2777" sz="3000" spc="-7">
                <a:latin typeface="Times New Roman"/>
                <a:cs typeface="Times New Roman"/>
              </a:rPr>
              <a:t>-</a:t>
            </a:r>
            <a:r>
              <a:rPr dirty="0" sz="2000" spc="-5">
                <a:latin typeface="Times New Roman"/>
                <a:cs typeface="Times New Roman"/>
              </a:rPr>
              <a:t>Metal atom losses electron to </a:t>
            </a:r>
            <a:r>
              <a:rPr dirty="0" sz="2000">
                <a:latin typeface="Times New Roman"/>
                <a:cs typeface="Times New Roman"/>
              </a:rPr>
              <a:t>form </a:t>
            </a:r>
            <a:r>
              <a:rPr dirty="0" sz="2000" spc="-5">
                <a:latin typeface="Times New Roman"/>
                <a:cs typeface="Times New Roman"/>
              </a:rPr>
              <a:t>the positive</a:t>
            </a:r>
            <a:r>
              <a:rPr dirty="0" sz="2000" spc="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ion.</a:t>
            </a:r>
            <a:endParaRPr sz="2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0"/>
              </a:spcBef>
            </a:pPr>
            <a:r>
              <a:rPr dirty="0" baseline="4166" sz="3000" spc="-7">
                <a:latin typeface="Times New Roman"/>
                <a:cs typeface="Times New Roman"/>
              </a:rPr>
              <a:t>-</a:t>
            </a:r>
            <a:r>
              <a:rPr dirty="0" sz="2000" spc="-5">
                <a:latin typeface="Times New Roman"/>
                <a:cs typeface="Times New Roman"/>
              </a:rPr>
              <a:t>Nonmetal atom </a:t>
            </a:r>
            <a:r>
              <a:rPr dirty="0" sz="2000">
                <a:latin typeface="Times New Roman"/>
                <a:cs typeface="Times New Roman"/>
              </a:rPr>
              <a:t>gains </a:t>
            </a:r>
            <a:r>
              <a:rPr dirty="0" sz="2000" spc="-5">
                <a:latin typeface="Times New Roman"/>
                <a:cs typeface="Times New Roman"/>
              </a:rPr>
              <a:t>electron </a:t>
            </a:r>
            <a:r>
              <a:rPr dirty="0" sz="2000">
                <a:latin typeface="Times New Roman"/>
                <a:cs typeface="Times New Roman"/>
              </a:rPr>
              <a:t>to form </a:t>
            </a:r>
            <a:r>
              <a:rPr dirty="0" sz="2000" spc="-5">
                <a:latin typeface="Times New Roman"/>
                <a:cs typeface="Times New Roman"/>
              </a:rPr>
              <a:t>the </a:t>
            </a:r>
            <a:r>
              <a:rPr dirty="0" sz="2000">
                <a:latin typeface="Times New Roman"/>
                <a:cs typeface="Times New Roman"/>
              </a:rPr>
              <a:t>negative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ion.</a:t>
            </a:r>
            <a:endParaRPr sz="2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2000">
                <a:solidFill>
                  <a:srgbClr val="6F2F9F"/>
                </a:solidFill>
                <a:latin typeface="Times New Roman"/>
                <a:cs typeface="Times New Roman"/>
              </a:rPr>
              <a:t>In </a:t>
            </a:r>
            <a:r>
              <a:rPr dirty="0" sz="2000" spc="-5">
                <a:solidFill>
                  <a:srgbClr val="6F2F9F"/>
                </a:solidFill>
                <a:latin typeface="Times New Roman"/>
                <a:cs typeface="Times New Roman"/>
              </a:rPr>
              <a:t>the molecule </a:t>
            </a:r>
            <a:r>
              <a:rPr dirty="0" sz="2000">
                <a:solidFill>
                  <a:srgbClr val="6F2F9F"/>
                </a:solidFill>
                <a:latin typeface="Times New Roman"/>
                <a:cs typeface="Times New Roman"/>
              </a:rPr>
              <a:t>of </a:t>
            </a:r>
            <a:r>
              <a:rPr dirty="0" sz="2000" spc="5" b="1">
                <a:solidFill>
                  <a:srgbClr val="6F2F9F"/>
                </a:solidFill>
                <a:latin typeface="Times New Roman"/>
                <a:cs typeface="Times New Roman"/>
              </a:rPr>
              <a:t>MgF</a:t>
            </a:r>
            <a:r>
              <a:rPr dirty="0" baseline="-28985" sz="1725" spc="7" b="1">
                <a:solidFill>
                  <a:srgbClr val="6F2F9F"/>
                </a:solidFill>
                <a:latin typeface="Times New Roman"/>
                <a:cs typeface="Times New Roman"/>
              </a:rPr>
              <a:t>2</a:t>
            </a:r>
            <a:r>
              <a:rPr dirty="0" sz="2000" spc="5">
                <a:solidFill>
                  <a:srgbClr val="6F2F9F"/>
                </a:solidFill>
                <a:latin typeface="Times New Roman"/>
                <a:cs typeface="Times New Roman"/>
              </a:rPr>
              <a:t>, </a:t>
            </a:r>
            <a:r>
              <a:rPr dirty="0" sz="2000" spc="-5">
                <a:solidFill>
                  <a:srgbClr val="6F2F9F"/>
                </a:solidFill>
                <a:latin typeface="Times New Roman"/>
                <a:cs typeface="Times New Roman"/>
              </a:rPr>
              <a:t>consist </a:t>
            </a:r>
            <a:r>
              <a:rPr dirty="0" sz="2000">
                <a:solidFill>
                  <a:srgbClr val="6F2F9F"/>
                </a:solidFill>
                <a:latin typeface="Times New Roman"/>
                <a:cs typeface="Times New Roman"/>
              </a:rPr>
              <a:t>of </a:t>
            </a:r>
            <a:r>
              <a:rPr dirty="0" sz="2000" spc="5" b="1">
                <a:solidFill>
                  <a:srgbClr val="6F2F9F"/>
                </a:solidFill>
                <a:latin typeface="Times New Roman"/>
                <a:cs typeface="Times New Roman"/>
              </a:rPr>
              <a:t>Mg</a:t>
            </a:r>
            <a:r>
              <a:rPr dirty="0" baseline="28985" sz="1725" spc="7" b="1">
                <a:solidFill>
                  <a:srgbClr val="6F2F9F"/>
                </a:solidFill>
                <a:latin typeface="Times New Roman"/>
                <a:cs typeface="Times New Roman"/>
              </a:rPr>
              <a:t>2+ </a:t>
            </a:r>
            <a:r>
              <a:rPr dirty="0" sz="2000" b="1">
                <a:solidFill>
                  <a:srgbClr val="6F2F9F"/>
                </a:solidFill>
                <a:latin typeface="Times New Roman"/>
                <a:cs typeface="Times New Roman"/>
              </a:rPr>
              <a:t>ion </a:t>
            </a:r>
            <a:r>
              <a:rPr dirty="0" sz="2000" spc="-5">
                <a:solidFill>
                  <a:srgbClr val="6F2F9F"/>
                </a:solidFill>
                <a:latin typeface="Times New Roman"/>
                <a:cs typeface="Times New Roman"/>
              </a:rPr>
              <a:t>with </a:t>
            </a:r>
            <a:r>
              <a:rPr dirty="0" sz="2000">
                <a:solidFill>
                  <a:srgbClr val="6F2F9F"/>
                </a:solidFill>
                <a:latin typeface="Times New Roman"/>
                <a:cs typeface="Times New Roman"/>
              </a:rPr>
              <a:t>charge of </a:t>
            </a:r>
            <a:r>
              <a:rPr dirty="0" sz="2000" b="1">
                <a:solidFill>
                  <a:srgbClr val="6F2F9F"/>
                </a:solidFill>
                <a:latin typeface="Times New Roman"/>
                <a:cs typeface="Times New Roman"/>
              </a:rPr>
              <a:t>2+ </a:t>
            </a:r>
            <a:r>
              <a:rPr dirty="0" sz="2000">
                <a:solidFill>
                  <a:srgbClr val="6F2F9F"/>
                </a:solidFill>
                <a:latin typeface="Times New Roman"/>
                <a:cs typeface="Times New Roman"/>
              </a:rPr>
              <a:t>dan </a:t>
            </a:r>
            <a:r>
              <a:rPr dirty="0" sz="2000" spc="-5" b="1">
                <a:solidFill>
                  <a:srgbClr val="6F2F9F"/>
                </a:solidFill>
                <a:latin typeface="Times New Roman"/>
                <a:cs typeface="Times New Roman"/>
              </a:rPr>
              <a:t>F</a:t>
            </a:r>
            <a:r>
              <a:rPr dirty="0" baseline="28985" sz="1725" spc="-7" b="1">
                <a:solidFill>
                  <a:srgbClr val="6F2F9F"/>
                </a:solidFill>
                <a:latin typeface="Times New Roman"/>
                <a:cs typeface="Times New Roman"/>
              </a:rPr>
              <a:t>- </a:t>
            </a:r>
            <a:r>
              <a:rPr dirty="0" sz="2000" spc="-5" b="1">
                <a:solidFill>
                  <a:srgbClr val="6F2F9F"/>
                </a:solidFill>
                <a:latin typeface="Times New Roman"/>
                <a:cs typeface="Times New Roman"/>
              </a:rPr>
              <a:t>ion</a:t>
            </a:r>
            <a:r>
              <a:rPr dirty="0" sz="2000" spc="-15" b="1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6F2F9F"/>
                </a:solidFill>
                <a:latin typeface="Times New Roman"/>
                <a:cs typeface="Times New Roman"/>
              </a:rPr>
              <a:t>with</a:t>
            </a:r>
            <a:endParaRPr sz="2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430"/>
              </a:spcBef>
            </a:pPr>
            <a:r>
              <a:rPr dirty="0" sz="2000">
                <a:solidFill>
                  <a:srgbClr val="6F2F9F"/>
                </a:solidFill>
                <a:latin typeface="Times New Roman"/>
                <a:cs typeface="Times New Roman"/>
              </a:rPr>
              <a:t>charge of</a:t>
            </a:r>
            <a:r>
              <a:rPr dirty="0" sz="2000" spc="2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dirty="0" sz="2000" spc="5" b="1">
                <a:solidFill>
                  <a:srgbClr val="6F2F9F"/>
                </a:solidFill>
                <a:latin typeface="Times New Roman"/>
                <a:cs typeface="Times New Roman"/>
              </a:rPr>
              <a:t>1</a:t>
            </a:r>
            <a:r>
              <a:rPr dirty="0" sz="2000" spc="5">
                <a:solidFill>
                  <a:srgbClr val="6F2F9F"/>
                </a:solidFill>
                <a:latin typeface="Times New Roman"/>
                <a:cs typeface="Times New Roman"/>
              </a:rPr>
              <a:t>−</a:t>
            </a:r>
            <a:endParaRPr sz="2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2000" spc="-5">
                <a:solidFill>
                  <a:srgbClr val="6F2F9F"/>
                </a:solidFill>
                <a:latin typeface="Times New Roman"/>
                <a:cs typeface="Times New Roman"/>
              </a:rPr>
              <a:t>Said that in </a:t>
            </a:r>
            <a:r>
              <a:rPr dirty="0" sz="2000">
                <a:solidFill>
                  <a:srgbClr val="6F2F9F"/>
                </a:solidFill>
                <a:latin typeface="Times New Roman"/>
                <a:cs typeface="Times New Roman"/>
              </a:rPr>
              <a:t>the </a:t>
            </a:r>
            <a:r>
              <a:rPr dirty="0" sz="2000" spc="-5">
                <a:solidFill>
                  <a:srgbClr val="6F2F9F"/>
                </a:solidFill>
                <a:latin typeface="Times New Roman"/>
                <a:cs typeface="Times New Roman"/>
              </a:rPr>
              <a:t>molecule </a:t>
            </a:r>
            <a:r>
              <a:rPr dirty="0" sz="2000">
                <a:solidFill>
                  <a:srgbClr val="6F2F9F"/>
                </a:solidFill>
                <a:latin typeface="Times New Roman"/>
                <a:cs typeface="Times New Roman"/>
              </a:rPr>
              <a:t>of </a:t>
            </a:r>
            <a:r>
              <a:rPr dirty="0" sz="2000" spc="5" b="1">
                <a:solidFill>
                  <a:srgbClr val="6F2F9F"/>
                </a:solidFill>
                <a:latin typeface="Times New Roman"/>
                <a:cs typeface="Times New Roman"/>
              </a:rPr>
              <a:t>MgF</a:t>
            </a:r>
            <a:r>
              <a:rPr dirty="0" baseline="-28985" sz="1725" spc="7" b="1">
                <a:solidFill>
                  <a:srgbClr val="6F2F9F"/>
                </a:solidFill>
                <a:latin typeface="Times New Roman"/>
                <a:cs typeface="Times New Roman"/>
              </a:rPr>
              <a:t>2</a:t>
            </a:r>
            <a:r>
              <a:rPr dirty="0" sz="2000" spc="5">
                <a:solidFill>
                  <a:srgbClr val="6F2F9F"/>
                </a:solidFill>
                <a:latin typeface="Times New Roman"/>
                <a:cs typeface="Times New Roman"/>
              </a:rPr>
              <a:t>, </a:t>
            </a:r>
            <a:r>
              <a:rPr dirty="0" sz="2000" b="1">
                <a:solidFill>
                  <a:srgbClr val="6F2F9F"/>
                </a:solidFill>
                <a:latin typeface="Times New Roman"/>
                <a:cs typeface="Times New Roman"/>
              </a:rPr>
              <a:t>oxidation number of Mg </a:t>
            </a:r>
            <a:r>
              <a:rPr dirty="0" sz="2000" spc="-5">
                <a:solidFill>
                  <a:srgbClr val="6F2F9F"/>
                </a:solidFill>
                <a:latin typeface="Times New Roman"/>
                <a:cs typeface="Times New Roman"/>
              </a:rPr>
              <a:t>is </a:t>
            </a:r>
            <a:r>
              <a:rPr dirty="0" sz="2000" b="1">
                <a:solidFill>
                  <a:srgbClr val="6F2F9F"/>
                </a:solidFill>
                <a:latin typeface="Times New Roman"/>
                <a:cs typeface="Times New Roman"/>
              </a:rPr>
              <a:t>+2</a:t>
            </a:r>
            <a:r>
              <a:rPr dirty="0" sz="2000">
                <a:solidFill>
                  <a:srgbClr val="6F2F9F"/>
                </a:solidFill>
                <a:latin typeface="Times New Roman"/>
                <a:cs typeface="Times New Roman"/>
              </a:rPr>
              <a:t>, and</a:t>
            </a:r>
            <a:r>
              <a:rPr dirty="0" sz="2000" spc="12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6F2F9F"/>
                </a:solidFill>
                <a:latin typeface="Times New Roman"/>
                <a:cs typeface="Times New Roman"/>
              </a:rPr>
              <a:t>oxidation</a:t>
            </a:r>
            <a:endParaRPr sz="2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430"/>
              </a:spcBef>
            </a:pPr>
            <a:r>
              <a:rPr dirty="0" sz="2000" b="1">
                <a:solidFill>
                  <a:srgbClr val="6F2F9F"/>
                </a:solidFill>
                <a:latin typeface="Times New Roman"/>
                <a:cs typeface="Times New Roman"/>
              </a:rPr>
              <a:t>number </a:t>
            </a:r>
            <a:r>
              <a:rPr dirty="0" sz="2000">
                <a:solidFill>
                  <a:srgbClr val="6F2F9F"/>
                </a:solidFill>
                <a:latin typeface="Times New Roman"/>
                <a:cs typeface="Times New Roman"/>
              </a:rPr>
              <a:t>of </a:t>
            </a:r>
            <a:r>
              <a:rPr dirty="0" sz="2000" b="1">
                <a:solidFill>
                  <a:srgbClr val="6F2F9F"/>
                </a:solidFill>
                <a:latin typeface="Times New Roman"/>
                <a:cs typeface="Times New Roman"/>
              </a:rPr>
              <a:t>F </a:t>
            </a:r>
            <a:r>
              <a:rPr dirty="0" sz="2000" spc="-5">
                <a:solidFill>
                  <a:srgbClr val="6F2F9F"/>
                </a:solidFill>
                <a:latin typeface="Times New Roman"/>
                <a:cs typeface="Times New Roman"/>
              </a:rPr>
              <a:t>is</a:t>
            </a:r>
            <a:r>
              <a:rPr dirty="0" sz="2000" spc="25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dirty="0" sz="2000" spc="5" b="1">
                <a:solidFill>
                  <a:srgbClr val="6F2F9F"/>
                </a:solidFill>
                <a:latin typeface="Times New Roman"/>
                <a:cs typeface="Times New Roman"/>
              </a:rPr>
              <a:t>-1</a:t>
            </a:r>
            <a:r>
              <a:rPr dirty="0" sz="2000" spc="5">
                <a:solidFill>
                  <a:srgbClr val="6F2F9F"/>
                </a:solidFill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50800" marR="530225">
              <a:lnSpc>
                <a:spcPct val="100000"/>
              </a:lnSpc>
              <a:spcBef>
                <a:spcPts val="140"/>
              </a:spcBef>
            </a:pPr>
            <a:r>
              <a:rPr dirty="0" sz="2000">
                <a:latin typeface="Times New Roman"/>
                <a:cs typeface="Times New Roman"/>
              </a:rPr>
              <a:t>In </a:t>
            </a:r>
            <a:r>
              <a:rPr dirty="0" sz="2000" spc="-5">
                <a:latin typeface="Times New Roman"/>
                <a:cs typeface="Times New Roman"/>
              </a:rPr>
              <a:t>the molecule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5">
                <a:latin typeface="Times New Roman"/>
                <a:cs typeface="Times New Roman"/>
              </a:rPr>
              <a:t>covalent </a:t>
            </a:r>
            <a:r>
              <a:rPr dirty="0" sz="2000">
                <a:latin typeface="Times New Roman"/>
                <a:cs typeface="Times New Roman"/>
              </a:rPr>
              <a:t>compound, </a:t>
            </a:r>
            <a:r>
              <a:rPr dirty="0" sz="2000" spc="-5">
                <a:latin typeface="Times New Roman"/>
                <a:cs typeface="Times New Roman"/>
              </a:rPr>
              <a:t>the raising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5">
                <a:latin typeface="Times New Roman"/>
                <a:cs typeface="Times New Roman"/>
              </a:rPr>
              <a:t>the </a:t>
            </a:r>
            <a:r>
              <a:rPr dirty="0" sz="2000">
                <a:latin typeface="Times New Roman"/>
                <a:cs typeface="Times New Roman"/>
              </a:rPr>
              <a:t>electrical charge </a:t>
            </a:r>
            <a:r>
              <a:rPr dirty="0" sz="2000" spc="-5">
                <a:latin typeface="Times New Roman"/>
                <a:cs typeface="Times New Roman"/>
              </a:rPr>
              <a:t>each  element atom </a:t>
            </a:r>
            <a:r>
              <a:rPr dirty="0" sz="2000">
                <a:latin typeface="Times New Roman"/>
                <a:cs typeface="Times New Roman"/>
              </a:rPr>
              <a:t>is </a:t>
            </a:r>
            <a:r>
              <a:rPr dirty="0" sz="2000" spc="-5">
                <a:latin typeface="Times New Roman"/>
                <a:cs typeface="Times New Roman"/>
              </a:rPr>
              <a:t>caused </a:t>
            </a:r>
            <a:r>
              <a:rPr dirty="0" sz="2000">
                <a:latin typeface="Times New Roman"/>
                <a:cs typeface="Times New Roman"/>
              </a:rPr>
              <a:t>by </a:t>
            </a:r>
            <a:r>
              <a:rPr dirty="0" sz="2000" spc="-10">
                <a:latin typeface="Times New Roman"/>
                <a:cs typeface="Times New Roman"/>
              </a:rPr>
              <a:t>its </a:t>
            </a:r>
            <a:r>
              <a:rPr dirty="0" sz="2000" spc="-5">
                <a:latin typeface="Times New Roman"/>
                <a:cs typeface="Times New Roman"/>
              </a:rPr>
              <a:t>existence </a:t>
            </a:r>
            <a:r>
              <a:rPr dirty="0" sz="2000">
                <a:latin typeface="Times New Roman"/>
                <a:cs typeface="Times New Roman"/>
              </a:rPr>
              <a:t>the difference of </a:t>
            </a:r>
            <a:r>
              <a:rPr dirty="0" sz="2000" spc="-5">
                <a:latin typeface="Times New Roman"/>
                <a:cs typeface="Times New Roman"/>
              </a:rPr>
              <a:t>electronegativity </a:t>
            </a:r>
            <a:r>
              <a:rPr dirty="0" sz="2000">
                <a:latin typeface="Times New Roman"/>
                <a:cs typeface="Times New Roman"/>
              </a:rPr>
              <a:t>of  </a:t>
            </a:r>
            <a:r>
              <a:rPr dirty="0" sz="2000" spc="-10">
                <a:latin typeface="Times New Roman"/>
                <a:cs typeface="Times New Roman"/>
              </a:rPr>
              <a:t>element, </a:t>
            </a:r>
            <a:r>
              <a:rPr dirty="0" sz="2000" spc="-5">
                <a:latin typeface="Times New Roman"/>
                <a:cs typeface="Times New Roman"/>
              </a:rPr>
              <a:t>so that </a:t>
            </a:r>
            <a:r>
              <a:rPr dirty="0" sz="2000">
                <a:latin typeface="Times New Roman"/>
                <a:cs typeface="Times New Roman"/>
              </a:rPr>
              <a:t>occur </a:t>
            </a:r>
            <a:r>
              <a:rPr dirty="0" sz="2000" spc="-5">
                <a:latin typeface="Times New Roman"/>
                <a:cs typeface="Times New Roman"/>
              </a:rPr>
              <a:t>polarization covalent</a:t>
            </a:r>
            <a:r>
              <a:rPr dirty="0" sz="2000" spc="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bond.</a:t>
            </a:r>
            <a:endParaRPr sz="2000">
              <a:latin typeface="Times New Roman"/>
              <a:cs typeface="Times New Roman"/>
            </a:endParaRPr>
          </a:p>
          <a:p>
            <a:pPr marL="50800" marR="6858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In </a:t>
            </a:r>
            <a:r>
              <a:rPr dirty="0" sz="2000" spc="-5">
                <a:latin typeface="Times New Roman"/>
                <a:cs typeface="Times New Roman"/>
              </a:rPr>
              <a:t>the </a:t>
            </a:r>
            <a:r>
              <a:rPr dirty="0" sz="2000">
                <a:latin typeface="Times New Roman"/>
                <a:cs typeface="Times New Roman"/>
              </a:rPr>
              <a:t>polar </a:t>
            </a:r>
            <a:r>
              <a:rPr dirty="0" sz="2000" spc="-5">
                <a:latin typeface="Times New Roman"/>
                <a:cs typeface="Times New Roman"/>
              </a:rPr>
              <a:t>covalent </a:t>
            </a:r>
            <a:r>
              <a:rPr dirty="0" sz="2000">
                <a:latin typeface="Times New Roman"/>
                <a:cs typeface="Times New Roman"/>
              </a:rPr>
              <a:t>compound, </a:t>
            </a:r>
            <a:r>
              <a:rPr dirty="0" sz="2000" spc="-5">
                <a:latin typeface="Times New Roman"/>
                <a:cs typeface="Times New Roman"/>
              </a:rPr>
              <a:t>the </a:t>
            </a:r>
            <a:r>
              <a:rPr dirty="0" sz="2000" spc="-10">
                <a:latin typeface="Times New Roman"/>
                <a:cs typeface="Times New Roman"/>
              </a:rPr>
              <a:t>more </a:t>
            </a:r>
            <a:r>
              <a:rPr dirty="0" sz="2000" spc="-5">
                <a:latin typeface="Times New Roman"/>
                <a:cs typeface="Times New Roman"/>
              </a:rPr>
              <a:t>electronegative atom become more  negative </a:t>
            </a:r>
            <a:r>
              <a:rPr dirty="0" sz="2000">
                <a:latin typeface="Times New Roman"/>
                <a:cs typeface="Times New Roman"/>
              </a:rPr>
              <a:t>charge and </a:t>
            </a:r>
            <a:r>
              <a:rPr dirty="0" sz="2000" spc="-5">
                <a:latin typeface="Times New Roman"/>
                <a:cs typeface="Times New Roman"/>
              </a:rPr>
              <a:t>the </a:t>
            </a:r>
            <a:r>
              <a:rPr dirty="0" sz="2000">
                <a:latin typeface="Times New Roman"/>
                <a:cs typeface="Times New Roman"/>
              </a:rPr>
              <a:t>other </a:t>
            </a:r>
            <a:r>
              <a:rPr dirty="0" sz="2000" spc="-5">
                <a:latin typeface="Times New Roman"/>
                <a:cs typeface="Times New Roman"/>
              </a:rPr>
              <a:t>atom become more positive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charge.</a:t>
            </a:r>
            <a:endParaRPr sz="2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In </a:t>
            </a:r>
            <a:r>
              <a:rPr dirty="0" sz="2000" spc="-5">
                <a:latin typeface="Times New Roman"/>
                <a:cs typeface="Times New Roman"/>
              </a:rPr>
              <a:t>the </a:t>
            </a:r>
            <a:r>
              <a:rPr dirty="0" sz="2000">
                <a:latin typeface="Times New Roman"/>
                <a:cs typeface="Times New Roman"/>
              </a:rPr>
              <a:t>polar </a:t>
            </a:r>
            <a:r>
              <a:rPr dirty="0" sz="2000" spc="-5">
                <a:latin typeface="Times New Roman"/>
                <a:cs typeface="Times New Roman"/>
              </a:rPr>
              <a:t>covalent </a:t>
            </a:r>
            <a:r>
              <a:rPr dirty="0" sz="2000">
                <a:latin typeface="Times New Roman"/>
                <a:cs typeface="Times New Roman"/>
              </a:rPr>
              <a:t>compound of </a:t>
            </a:r>
            <a:r>
              <a:rPr dirty="0" sz="2000" b="1">
                <a:latin typeface="Times New Roman"/>
                <a:cs typeface="Times New Roman"/>
              </a:rPr>
              <a:t>H</a:t>
            </a:r>
            <a:r>
              <a:rPr dirty="0" baseline="-28985" sz="1725" b="1">
                <a:latin typeface="Times New Roman"/>
                <a:cs typeface="Times New Roman"/>
              </a:rPr>
              <a:t>2</a:t>
            </a:r>
            <a:r>
              <a:rPr dirty="0" sz="2000" b="1">
                <a:latin typeface="Times New Roman"/>
                <a:cs typeface="Times New Roman"/>
              </a:rPr>
              <a:t>O, H </a:t>
            </a:r>
            <a:r>
              <a:rPr dirty="0" sz="2000" spc="-5">
                <a:latin typeface="Times New Roman"/>
                <a:cs typeface="Times New Roman"/>
              </a:rPr>
              <a:t>contain </a:t>
            </a:r>
            <a:r>
              <a:rPr dirty="0" sz="2000" b="1">
                <a:latin typeface="Times New Roman"/>
                <a:cs typeface="Times New Roman"/>
              </a:rPr>
              <a:t>1+ </a:t>
            </a:r>
            <a:r>
              <a:rPr dirty="0" sz="2000">
                <a:latin typeface="Times New Roman"/>
                <a:cs typeface="Times New Roman"/>
              </a:rPr>
              <a:t>and </a:t>
            </a:r>
            <a:r>
              <a:rPr dirty="0" sz="2000" b="1">
                <a:latin typeface="Times New Roman"/>
                <a:cs typeface="Times New Roman"/>
              </a:rPr>
              <a:t>O </a:t>
            </a:r>
            <a:r>
              <a:rPr dirty="0" sz="2000" spc="-5">
                <a:latin typeface="Times New Roman"/>
                <a:cs typeface="Times New Roman"/>
              </a:rPr>
              <a:t>contain</a:t>
            </a:r>
            <a:r>
              <a:rPr dirty="0" sz="2000" spc="140">
                <a:latin typeface="Times New Roman"/>
                <a:cs typeface="Times New Roman"/>
              </a:rPr>
              <a:t> </a:t>
            </a:r>
            <a:r>
              <a:rPr dirty="0" sz="2000" spc="5" b="1">
                <a:latin typeface="Times New Roman"/>
                <a:cs typeface="Times New Roman"/>
              </a:rPr>
              <a:t>2</a:t>
            </a:r>
            <a:r>
              <a:rPr dirty="0" sz="2000" spc="5">
                <a:latin typeface="Times New Roman"/>
                <a:cs typeface="Times New Roman"/>
              </a:rPr>
              <a:t>−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939" y="110490"/>
            <a:ext cx="603948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10" b="1">
                <a:latin typeface="Comic Sans MS"/>
                <a:cs typeface="Comic Sans MS"/>
              </a:rPr>
              <a:t>Determining Oxidation </a:t>
            </a:r>
            <a:r>
              <a:rPr dirty="0" sz="2200" spc="-5" b="1">
                <a:latin typeface="Comic Sans MS"/>
                <a:cs typeface="Comic Sans MS"/>
              </a:rPr>
              <a:t>Numbers of</a:t>
            </a:r>
            <a:r>
              <a:rPr dirty="0" sz="2200" spc="-15" b="1">
                <a:latin typeface="Comic Sans MS"/>
                <a:cs typeface="Comic Sans MS"/>
              </a:rPr>
              <a:t> </a:t>
            </a:r>
            <a:r>
              <a:rPr dirty="0" sz="2200" spc="-5" b="1">
                <a:latin typeface="Comic Sans MS"/>
                <a:cs typeface="Comic Sans MS"/>
              </a:rPr>
              <a:t>Elements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7069" y="4545329"/>
            <a:ext cx="210629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2105" algn="l"/>
              </a:tabLst>
            </a:pPr>
            <a:r>
              <a:rPr dirty="0" sz="2000">
                <a:latin typeface="Times New Roman"/>
                <a:cs typeface="Times New Roman"/>
              </a:rPr>
              <a:t>b.	</a:t>
            </a:r>
            <a:r>
              <a:rPr dirty="0" sz="2000" spc="-5">
                <a:latin typeface="Times New Roman"/>
                <a:cs typeface="Times New Roman"/>
              </a:rPr>
              <a:t>Cr in ion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5">
                <a:latin typeface="Times New Roman"/>
                <a:cs typeface="Times New Roman"/>
              </a:rPr>
              <a:t>Cr</a:t>
            </a:r>
            <a:r>
              <a:rPr dirty="0" sz="2000" spc="8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1669" y="3881120"/>
            <a:ext cx="5304790" cy="10483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Times New Roman"/>
                <a:cs typeface="Times New Roman"/>
              </a:rPr>
              <a:t>Determine the following element oxidation</a:t>
            </a:r>
            <a:r>
              <a:rPr dirty="0" sz="2000" spc="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</a:t>
            </a:r>
            <a:endParaRPr sz="20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tabLst>
                <a:tab pos="342265" algn="l"/>
              </a:tabLst>
            </a:pPr>
            <a:r>
              <a:rPr dirty="0" sz="2000" spc="-5">
                <a:latin typeface="Times New Roman"/>
                <a:cs typeface="Times New Roman"/>
              </a:rPr>
              <a:t>a.	</a:t>
            </a:r>
            <a:r>
              <a:rPr dirty="0" sz="2000">
                <a:latin typeface="Times New Roman"/>
                <a:cs typeface="Times New Roman"/>
              </a:rPr>
              <a:t>S </a:t>
            </a:r>
            <a:r>
              <a:rPr dirty="0" sz="2000" spc="-5">
                <a:latin typeface="Times New Roman"/>
                <a:cs typeface="Times New Roman"/>
              </a:rPr>
              <a:t>in molecule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 spc="10">
                <a:latin typeface="Times New Roman"/>
                <a:cs typeface="Times New Roman"/>
              </a:rPr>
              <a:t>H</a:t>
            </a:r>
            <a:r>
              <a:rPr dirty="0" baseline="-28985" sz="1725" spc="15">
                <a:latin typeface="Times New Roman"/>
                <a:cs typeface="Times New Roman"/>
              </a:rPr>
              <a:t>2</a:t>
            </a:r>
            <a:r>
              <a:rPr dirty="0" sz="2000" spc="10">
                <a:latin typeface="Times New Roman"/>
                <a:cs typeface="Times New Roman"/>
              </a:rPr>
              <a:t>SO</a:t>
            </a:r>
            <a:r>
              <a:rPr dirty="0" baseline="-28985" sz="1725" spc="15">
                <a:latin typeface="Times New Roman"/>
                <a:cs typeface="Times New Roman"/>
              </a:rPr>
              <a:t>4</a:t>
            </a:r>
            <a:endParaRPr baseline="-28985" sz="1725">
              <a:latin typeface="Times New Roman"/>
              <a:cs typeface="Times New Roman"/>
            </a:endParaRPr>
          </a:p>
          <a:p>
            <a:pPr algn="ctr" marR="751840">
              <a:lnSpc>
                <a:spcPts val="1290"/>
              </a:lnSpc>
              <a:spcBef>
                <a:spcPts val="670"/>
              </a:spcBef>
            </a:pPr>
            <a:r>
              <a:rPr dirty="0" sz="1150" spc="5">
                <a:latin typeface="Times New Roman"/>
                <a:cs typeface="Times New Roman"/>
              </a:rPr>
              <a:t>2−</a:t>
            </a:r>
            <a:endParaRPr sz="1150">
              <a:latin typeface="Times New Roman"/>
              <a:cs typeface="Times New Roman"/>
            </a:endParaRPr>
          </a:p>
          <a:p>
            <a:pPr algn="ctr" marR="1242695">
              <a:lnSpc>
                <a:spcPts val="1290"/>
              </a:lnSpc>
              <a:tabLst>
                <a:tab pos="258445" algn="l"/>
              </a:tabLst>
            </a:pPr>
            <a:r>
              <a:rPr dirty="0" sz="1150" spc="5">
                <a:latin typeface="Times New Roman"/>
                <a:cs typeface="Times New Roman"/>
              </a:rPr>
              <a:t>2	7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7069" y="4903470"/>
            <a:ext cx="66865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5" b="1">
                <a:latin typeface="Comic Sans MS"/>
                <a:cs typeface="Comic Sans MS"/>
              </a:rPr>
              <a:t>G</a:t>
            </a:r>
            <a:r>
              <a:rPr dirty="0" sz="2000" spc="-5" b="1">
                <a:latin typeface="Comic Sans MS"/>
                <a:cs typeface="Comic Sans MS"/>
              </a:rPr>
              <a:t>iven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7069" y="5622290"/>
            <a:ext cx="53276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Comic Sans MS"/>
                <a:cs typeface="Comic Sans MS"/>
              </a:rPr>
              <a:t>F</a:t>
            </a:r>
            <a:r>
              <a:rPr dirty="0" sz="2000" spc="5" b="1">
                <a:latin typeface="Comic Sans MS"/>
                <a:cs typeface="Comic Sans MS"/>
              </a:rPr>
              <a:t>i</a:t>
            </a:r>
            <a:r>
              <a:rPr dirty="0" sz="2000" spc="-10" b="1">
                <a:latin typeface="Comic Sans MS"/>
                <a:cs typeface="Comic Sans MS"/>
              </a:rPr>
              <a:t>n</a:t>
            </a:r>
            <a:r>
              <a:rPr dirty="0" sz="2000" b="1">
                <a:latin typeface="Comic Sans MS"/>
                <a:cs typeface="Comic Sans MS"/>
              </a:rPr>
              <a:t>d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16277" y="4848860"/>
            <a:ext cx="3874770" cy="1103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1305" marR="1591945" indent="-217170">
              <a:lnSpc>
                <a:spcPct val="117900"/>
              </a:lnSpc>
              <a:spcBef>
                <a:spcPts val="100"/>
              </a:spcBef>
            </a:pPr>
            <a:r>
              <a:rPr dirty="0" sz="2000" b="1">
                <a:latin typeface="Comic Sans MS"/>
                <a:cs typeface="Comic Sans MS"/>
              </a:rPr>
              <a:t>: </a:t>
            </a:r>
            <a:r>
              <a:rPr dirty="0" sz="2000" spc="-5">
                <a:latin typeface="Times New Roman"/>
                <a:cs typeface="Times New Roman"/>
              </a:rPr>
              <a:t>Molecule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10">
                <a:latin typeface="Times New Roman"/>
                <a:cs typeface="Times New Roman"/>
              </a:rPr>
              <a:t>H</a:t>
            </a:r>
            <a:r>
              <a:rPr dirty="0" baseline="-28985" sz="1725" spc="15">
                <a:latin typeface="Times New Roman"/>
                <a:cs typeface="Times New Roman"/>
              </a:rPr>
              <a:t>2</a:t>
            </a:r>
            <a:r>
              <a:rPr dirty="0" sz="2000" spc="10">
                <a:latin typeface="Times New Roman"/>
                <a:cs typeface="Times New Roman"/>
              </a:rPr>
              <a:t>SO</a:t>
            </a:r>
            <a:r>
              <a:rPr dirty="0" baseline="-28985" sz="1725" spc="15">
                <a:latin typeface="Times New Roman"/>
                <a:cs typeface="Times New Roman"/>
              </a:rPr>
              <a:t>4  </a:t>
            </a:r>
            <a:r>
              <a:rPr dirty="0" sz="2000">
                <a:latin typeface="Times New Roman"/>
                <a:cs typeface="Times New Roman"/>
              </a:rPr>
              <a:t>Ion of </a:t>
            </a:r>
            <a:r>
              <a:rPr dirty="0" sz="2000" spc="5">
                <a:latin typeface="Times New Roman"/>
                <a:cs typeface="Times New Roman"/>
              </a:rPr>
              <a:t>Cr</a:t>
            </a:r>
            <a:r>
              <a:rPr dirty="0" baseline="-28985" sz="1725" spc="7">
                <a:latin typeface="Times New Roman"/>
                <a:cs typeface="Times New Roman"/>
              </a:rPr>
              <a:t>2</a:t>
            </a:r>
            <a:r>
              <a:rPr dirty="0" sz="2000" spc="5">
                <a:latin typeface="Times New Roman"/>
                <a:cs typeface="Times New Roman"/>
              </a:rPr>
              <a:t>O</a:t>
            </a:r>
            <a:r>
              <a:rPr dirty="0" baseline="-28985" sz="1725" spc="7">
                <a:latin typeface="Times New Roman"/>
                <a:cs typeface="Times New Roman"/>
              </a:rPr>
              <a:t>7</a:t>
            </a:r>
            <a:r>
              <a:rPr dirty="0" baseline="28985" sz="1725" spc="7">
                <a:latin typeface="Times New Roman"/>
                <a:cs typeface="Times New Roman"/>
              </a:rPr>
              <a:t>2−</a:t>
            </a:r>
            <a:endParaRPr baseline="28985" sz="1725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430"/>
              </a:spcBef>
            </a:pPr>
            <a:r>
              <a:rPr dirty="0" sz="2000" b="1">
                <a:latin typeface="Comic Sans MS"/>
                <a:cs typeface="Comic Sans MS"/>
              </a:rPr>
              <a:t>: </a:t>
            </a:r>
            <a:r>
              <a:rPr dirty="0" sz="2000">
                <a:latin typeface="Times New Roman"/>
                <a:cs typeface="Times New Roman"/>
              </a:rPr>
              <a:t>a. </a:t>
            </a:r>
            <a:r>
              <a:rPr dirty="0" sz="2000" spc="-5">
                <a:latin typeface="Times New Roman"/>
                <a:cs typeface="Times New Roman"/>
              </a:rPr>
              <a:t>oxidation number </a:t>
            </a:r>
            <a:r>
              <a:rPr dirty="0" sz="2000">
                <a:latin typeface="Times New Roman"/>
                <a:cs typeface="Times New Roman"/>
              </a:rPr>
              <a:t>of S </a:t>
            </a:r>
            <a:r>
              <a:rPr dirty="0" sz="2000" spc="-5">
                <a:latin typeface="Times New Roman"/>
                <a:cs typeface="Times New Roman"/>
              </a:rPr>
              <a:t>in</a:t>
            </a:r>
            <a:r>
              <a:rPr dirty="0" sz="2000" spc="4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H</a:t>
            </a:r>
            <a:r>
              <a:rPr dirty="0" baseline="-28985" sz="1725" spc="7">
                <a:latin typeface="Times New Roman"/>
                <a:cs typeface="Times New Roman"/>
              </a:rPr>
              <a:t>2</a:t>
            </a:r>
            <a:r>
              <a:rPr dirty="0" sz="2000" spc="5">
                <a:latin typeface="Times New Roman"/>
                <a:cs typeface="Times New Roman"/>
              </a:rPr>
              <a:t>SO</a:t>
            </a:r>
            <a:r>
              <a:rPr dirty="0" baseline="-24154" sz="1725" spc="7">
                <a:latin typeface="Times New Roman"/>
                <a:cs typeface="Times New Roman"/>
              </a:rPr>
              <a:t>4</a:t>
            </a:r>
            <a:endParaRPr baseline="-24154" sz="172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4369" y="5927090"/>
            <a:ext cx="5102225" cy="74422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1323340">
              <a:lnSpc>
                <a:spcPct val="100000"/>
              </a:lnSpc>
              <a:spcBef>
                <a:spcPts val="530"/>
              </a:spcBef>
            </a:pPr>
            <a:r>
              <a:rPr dirty="0" sz="2000">
                <a:latin typeface="Times New Roman"/>
                <a:cs typeface="Times New Roman"/>
              </a:rPr>
              <a:t>b. </a:t>
            </a:r>
            <a:r>
              <a:rPr dirty="0" sz="2000" spc="-5">
                <a:latin typeface="Times New Roman"/>
                <a:cs typeface="Times New Roman"/>
              </a:rPr>
              <a:t>oxidation number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5">
                <a:latin typeface="Times New Roman"/>
                <a:cs typeface="Times New Roman"/>
              </a:rPr>
              <a:t>Cr in</a:t>
            </a:r>
            <a:r>
              <a:rPr dirty="0" sz="2000" spc="30">
                <a:latin typeface="Times New Roman"/>
                <a:cs typeface="Times New Roman"/>
              </a:rPr>
              <a:t> </a:t>
            </a:r>
            <a:r>
              <a:rPr dirty="0" sz="2000" spc="10">
                <a:latin typeface="Times New Roman"/>
                <a:cs typeface="Times New Roman"/>
              </a:rPr>
              <a:t>Cr</a:t>
            </a:r>
            <a:r>
              <a:rPr dirty="0" baseline="-28985" sz="1725" spc="15">
                <a:latin typeface="Times New Roman"/>
                <a:cs typeface="Times New Roman"/>
              </a:rPr>
              <a:t>2</a:t>
            </a:r>
            <a:r>
              <a:rPr dirty="0" sz="2000" spc="10">
                <a:latin typeface="Times New Roman"/>
                <a:cs typeface="Times New Roman"/>
              </a:rPr>
              <a:t>O</a:t>
            </a:r>
            <a:r>
              <a:rPr dirty="0" baseline="-28985" sz="1725" spc="15">
                <a:latin typeface="Times New Roman"/>
                <a:cs typeface="Times New Roman"/>
              </a:rPr>
              <a:t>7</a:t>
            </a:r>
            <a:r>
              <a:rPr dirty="0" baseline="28985" sz="1725" spc="15">
                <a:latin typeface="Times New Roman"/>
                <a:cs typeface="Times New Roman"/>
              </a:rPr>
              <a:t>2−</a:t>
            </a:r>
            <a:endParaRPr baseline="28985" sz="1725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430"/>
              </a:spcBef>
            </a:pPr>
            <a:r>
              <a:rPr dirty="0" sz="2000" b="1">
                <a:latin typeface="Comic Sans MS"/>
                <a:cs typeface="Comic Sans MS"/>
              </a:rPr>
              <a:t>Solution</a:t>
            </a:r>
            <a:r>
              <a:rPr dirty="0" sz="2000" spc="-365" b="1">
                <a:latin typeface="Comic Sans MS"/>
                <a:cs typeface="Comic Sans MS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8759" y="580390"/>
            <a:ext cx="8665845" cy="3422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08610" marR="5715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Arial"/>
                <a:cs typeface="Arial"/>
              </a:rPr>
              <a:t>The oxidation </a:t>
            </a:r>
            <a:r>
              <a:rPr dirty="0" sz="2000">
                <a:latin typeface="Arial"/>
                <a:cs typeface="Arial"/>
              </a:rPr>
              <a:t>number </a:t>
            </a:r>
            <a:r>
              <a:rPr dirty="0" sz="2000" spc="-5">
                <a:latin typeface="Arial"/>
                <a:cs typeface="Arial"/>
              </a:rPr>
              <a:t>of an </a:t>
            </a:r>
            <a:r>
              <a:rPr dirty="0" sz="2000">
                <a:latin typeface="Arial"/>
                <a:cs typeface="Arial"/>
              </a:rPr>
              <a:t>element </a:t>
            </a:r>
            <a:r>
              <a:rPr dirty="0" sz="2000" spc="-5">
                <a:latin typeface="Arial"/>
                <a:cs typeface="Arial"/>
              </a:rPr>
              <a:t>in the </a:t>
            </a:r>
            <a:r>
              <a:rPr dirty="0" sz="2000">
                <a:latin typeface="Arial"/>
                <a:cs typeface="Arial"/>
              </a:rPr>
              <a:t>molecule or in </a:t>
            </a:r>
            <a:r>
              <a:rPr dirty="0" sz="2000" spc="-5">
                <a:latin typeface="Arial"/>
                <a:cs typeface="Arial"/>
              </a:rPr>
              <a:t>the ion, </a:t>
            </a:r>
            <a:r>
              <a:rPr dirty="0" sz="2000">
                <a:latin typeface="Arial"/>
                <a:cs typeface="Arial"/>
              </a:rPr>
              <a:t>by use  </a:t>
            </a:r>
            <a:r>
              <a:rPr dirty="0" sz="2000" spc="-5">
                <a:latin typeface="Arial"/>
                <a:cs typeface="Arial"/>
              </a:rPr>
              <a:t>the </a:t>
            </a:r>
            <a:r>
              <a:rPr dirty="0" sz="2000">
                <a:latin typeface="Arial"/>
                <a:cs typeface="Arial"/>
              </a:rPr>
              <a:t>rules of </a:t>
            </a:r>
            <a:r>
              <a:rPr dirty="0" sz="2000" spc="-5">
                <a:latin typeface="Arial"/>
                <a:cs typeface="Arial"/>
              </a:rPr>
              <a:t>oxidation </a:t>
            </a:r>
            <a:r>
              <a:rPr dirty="0" sz="2000">
                <a:latin typeface="Arial"/>
                <a:cs typeface="Arial"/>
              </a:rPr>
              <a:t>numbers can be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determined.</a:t>
            </a:r>
            <a:endParaRPr sz="2000">
              <a:latin typeface="Arial"/>
              <a:cs typeface="Arial"/>
            </a:endParaRPr>
          </a:p>
          <a:p>
            <a:pPr algn="just" marL="308610" marR="5080">
              <a:lnSpc>
                <a:spcPct val="100000"/>
              </a:lnSpc>
              <a:buSzPct val="95000"/>
              <a:buChar char="•"/>
              <a:tabLst>
                <a:tab pos="398780" algn="l"/>
              </a:tabLst>
            </a:pPr>
            <a:r>
              <a:rPr dirty="0" sz="2000" spc="-5">
                <a:latin typeface="Arial"/>
                <a:cs typeface="Arial"/>
              </a:rPr>
              <a:t>Write down the </a:t>
            </a:r>
            <a:r>
              <a:rPr dirty="0" sz="2000">
                <a:latin typeface="Arial"/>
                <a:cs typeface="Arial"/>
              </a:rPr>
              <a:t>molecular </a:t>
            </a:r>
            <a:r>
              <a:rPr dirty="0" sz="2000" spc="-5">
                <a:latin typeface="Arial"/>
                <a:cs typeface="Arial"/>
              </a:rPr>
              <a:t>or </a:t>
            </a:r>
            <a:r>
              <a:rPr dirty="0" sz="2000">
                <a:latin typeface="Arial"/>
                <a:cs typeface="Arial"/>
              </a:rPr>
              <a:t>ionic </a:t>
            </a:r>
            <a:r>
              <a:rPr dirty="0" sz="2000" spc="-5">
                <a:latin typeface="Arial"/>
                <a:cs typeface="Arial"/>
              </a:rPr>
              <a:t>formula which will be </a:t>
            </a:r>
            <a:r>
              <a:rPr dirty="0" sz="2000">
                <a:latin typeface="Arial"/>
                <a:cs typeface="Arial"/>
              </a:rPr>
              <a:t>determined  </a:t>
            </a:r>
            <a:r>
              <a:rPr dirty="0" sz="2000" spc="-5">
                <a:latin typeface="Arial"/>
                <a:cs typeface="Arial"/>
              </a:rPr>
              <a:t>oxidation </a:t>
            </a:r>
            <a:r>
              <a:rPr dirty="0" sz="2000">
                <a:latin typeface="Arial"/>
                <a:cs typeface="Arial"/>
              </a:rPr>
              <a:t>number </a:t>
            </a:r>
            <a:r>
              <a:rPr dirty="0" sz="2000" spc="-5">
                <a:latin typeface="Arial"/>
                <a:cs typeface="Arial"/>
              </a:rPr>
              <a:t>its </a:t>
            </a:r>
            <a:r>
              <a:rPr dirty="0" sz="2000">
                <a:latin typeface="Arial"/>
                <a:cs typeface="Arial"/>
              </a:rPr>
              <a:t>element and </a:t>
            </a:r>
            <a:r>
              <a:rPr dirty="0" sz="2000" spc="-5">
                <a:latin typeface="Arial"/>
                <a:cs typeface="Arial"/>
              </a:rPr>
              <a:t>between </a:t>
            </a:r>
            <a:r>
              <a:rPr dirty="0" sz="2000">
                <a:latin typeface="Arial"/>
                <a:cs typeface="Arial"/>
              </a:rPr>
              <a:t>one atom of element and </a:t>
            </a:r>
            <a:r>
              <a:rPr dirty="0" sz="2000" spc="-5">
                <a:latin typeface="Arial"/>
                <a:cs typeface="Arial"/>
              </a:rPr>
              <a:t>the  </a:t>
            </a:r>
            <a:r>
              <a:rPr dirty="0" sz="2000">
                <a:latin typeface="Arial"/>
                <a:cs typeface="Arial"/>
              </a:rPr>
              <a:t>others, </a:t>
            </a:r>
            <a:r>
              <a:rPr dirty="0" sz="2000" spc="-5">
                <a:latin typeface="Arial"/>
                <a:cs typeface="Arial"/>
              </a:rPr>
              <a:t>given </a:t>
            </a:r>
            <a:r>
              <a:rPr dirty="0" sz="2000">
                <a:latin typeface="Arial"/>
                <a:cs typeface="Arial"/>
              </a:rPr>
              <a:t>enough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space.</a:t>
            </a:r>
            <a:endParaRPr sz="2000">
              <a:latin typeface="Arial"/>
              <a:cs typeface="Arial"/>
            </a:endParaRPr>
          </a:p>
          <a:p>
            <a:pPr algn="just" marL="308610" marR="5080">
              <a:lnSpc>
                <a:spcPct val="100000"/>
              </a:lnSpc>
              <a:buSzPct val="95000"/>
              <a:buChar char="•"/>
              <a:tabLst>
                <a:tab pos="398780" algn="l"/>
              </a:tabLst>
            </a:pPr>
            <a:r>
              <a:rPr dirty="0" sz="2000" spc="-5">
                <a:latin typeface="Arial"/>
                <a:cs typeface="Arial"/>
              </a:rPr>
              <a:t>Write </a:t>
            </a:r>
            <a:r>
              <a:rPr dirty="0" sz="2000">
                <a:latin typeface="Arial"/>
                <a:cs typeface="Arial"/>
              </a:rPr>
              <a:t>each </a:t>
            </a:r>
            <a:r>
              <a:rPr dirty="0" sz="2000" spc="-5">
                <a:latin typeface="Arial"/>
                <a:cs typeface="Arial"/>
              </a:rPr>
              <a:t>oxidation </a:t>
            </a:r>
            <a:r>
              <a:rPr dirty="0" sz="2000">
                <a:latin typeface="Arial"/>
                <a:cs typeface="Arial"/>
              </a:rPr>
              <a:t>number </a:t>
            </a:r>
            <a:r>
              <a:rPr dirty="0" sz="2000" spc="-5">
                <a:latin typeface="Arial"/>
                <a:cs typeface="Arial"/>
              </a:rPr>
              <a:t>of elements in </a:t>
            </a:r>
            <a:r>
              <a:rPr dirty="0" sz="2000">
                <a:latin typeface="Arial"/>
                <a:cs typeface="Arial"/>
              </a:rPr>
              <a:t>below </a:t>
            </a:r>
            <a:r>
              <a:rPr dirty="0" sz="2000" spc="-5">
                <a:latin typeface="Arial"/>
                <a:cs typeface="Arial"/>
              </a:rPr>
              <a:t>it </a:t>
            </a:r>
            <a:r>
              <a:rPr dirty="0" sz="2000">
                <a:latin typeface="Arial"/>
                <a:cs typeface="Arial"/>
              </a:rPr>
              <a:t>and </a:t>
            </a:r>
            <a:r>
              <a:rPr dirty="0" sz="2000" spc="-5">
                <a:latin typeface="Arial"/>
                <a:cs typeface="Arial"/>
              </a:rPr>
              <a:t>write </a:t>
            </a:r>
            <a:r>
              <a:rPr dirty="0" sz="2000">
                <a:latin typeface="Arial"/>
                <a:cs typeface="Arial"/>
              </a:rPr>
              <a:t>x </a:t>
            </a:r>
            <a:r>
              <a:rPr dirty="0" sz="2000" spc="-5">
                <a:latin typeface="Arial"/>
                <a:cs typeface="Arial"/>
              </a:rPr>
              <a:t>for  element </a:t>
            </a:r>
            <a:r>
              <a:rPr dirty="0" sz="2000">
                <a:latin typeface="Arial"/>
                <a:cs typeface="Arial"/>
              </a:rPr>
              <a:t>that </a:t>
            </a:r>
            <a:r>
              <a:rPr dirty="0" sz="2000" spc="-5">
                <a:latin typeface="Arial"/>
                <a:cs typeface="Arial"/>
              </a:rPr>
              <a:t>will </a:t>
            </a:r>
            <a:r>
              <a:rPr dirty="0" sz="2000">
                <a:latin typeface="Arial"/>
                <a:cs typeface="Arial"/>
              </a:rPr>
              <a:t>be determined </a:t>
            </a:r>
            <a:r>
              <a:rPr dirty="0" sz="2000" spc="-5">
                <a:latin typeface="Arial"/>
                <a:cs typeface="Arial"/>
              </a:rPr>
              <a:t>its oxidation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number.</a:t>
            </a:r>
            <a:endParaRPr sz="2000">
              <a:latin typeface="Arial"/>
              <a:cs typeface="Arial"/>
            </a:endParaRPr>
          </a:p>
          <a:p>
            <a:pPr algn="just" marL="308610" marR="6985">
              <a:lnSpc>
                <a:spcPct val="100000"/>
              </a:lnSpc>
              <a:buSzPct val="95000"/>
              <a:buChar char="•"/>
              <a:tabLst>
                <a:tab pos="398780" algn="l"/>
              </a:tabLst>
            </a:pPr>
            <a:r>
              <a:rPr dirty="0" sz="2000">
                <a:latin typeface="Arial"/>
                <a:cs typeface="Arial"/>
              </a:rPr>
              <a:t>Use </a:t>
            </a:r>
            <a:r>
              <a:rPr dirty="0" sz="2000" spc="-5">
                <a:latin typeface="Arial"/>
                <a:cs typeface="Arial"/>
              </a:rPr>
              <a:t>the rules </a:t>
            </a:r>
            <a:r>
              <a:rPr dirty="0" sz="2000">
                <a:latin typeface="Arial"/>
                <a:cs typeface="Arial"/>
              </a:rPr>
              <a:t>of </a:t>
            </a:r>
            <a:r>
              <a:rPr dirty="0" sz="2000" spc="-5">
                <a:latin typeface="Arial"/>
                <a:cs typeface="Arial"/>
              </a:rPr>
              <a:t>oxidation </a:t>
            </a:r>
            <a:r>
              <a:rPr dirty="0" sz="2000">
                <a:latin typeface="Arial"/>
                <a:cs typeface="Arial"/>
              </a:rPr>
              <a:t>number, </a:t>
            </a:r>
            <a:r>
              <a:rPr dirty="0" sz="2000" spc="-5">
                <a:latin typeface="Arial"/>
                <a:cs typeface="Arial"/>
              </a:rPr>
              <a:t>that is rule </a:t>
            </a:r>
            <a:r>
              <a:rPr dirty="0" sz="2000">
                <a:latin typeface="Arial"/>
                <a:cs typeface="Arial"/>
              </a:rPr>
              <a:t>of number 7 </a:t>
            </a:r>
            <a:r>
              <a:rPr dirty="0" sz="2000" spc="-5">
                <a:latin typeface="Arial"/>
                <a:cs typeface="Arial"/>
              </a:rPr>
              <a:t>or 8, for  determine </a:t>
            </a:r>
            <a:r>
              <a:rPr dirty="0" sz="2000">
                <a:latin typeface="Arial"/>
                <a:cs typeface="Arial"/>
              </a:rPr>
              <a:t>x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value.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200" spc="-5" b="1">
                <a:latin typeface="Comic Sans MS"/>
                <a:cs typeface="Comic Sans MS"/>
              </a:rPr>
              <a:t>Example</a:t>
            </a:r>
            <a:r>
              <a:rPr dirty="0" sz="2200" spc="-5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6250" y="655320"/>
            <a:ext cx="564578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omic Sans MS"/>
                <a:cs typeface="Comic Sans MS"/>
              </a:rPr>
              <a:t>Rules </a:t>
            </a:r>
            <a:r>
              <a:rPr dirty="0" sz="2400">
                <a:latin typeface="Comic Sans MS"/>
                <a:cs typeface="Comic Sans MS"/>
              </a:rPr>
              <a:t>for </a:t>
            </a:r>
            <a:r>
              <a:rPr dirty="0" sz="2400" spc="-5">
                <a:latin typeface="Comic Sans MS"/>
                <a:cs typeface="Comic Sans MS"/>
              </a:rPr>
              <a:t>determining oxidation</a:t>
            </a:r>
            <a:r>
              <a:rPr dirty="0" sz="2400" spc="-55">
                <a:latin typeface="Comic Sans MS"/>
                <a:cs typeface="Comic Sans MS"/>
              </a:rPr>
              <a:t> </a:t>
            </a:r>
            <a:r>
              <a:rPr dirty="0" sz="2400" spc="-5">
                <a:latin typeface="Comic Sans MS"/>
                <a:cs typeface="Comic Sans MS"/>
              </a:rPr>
              <a:t>number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2015490"/>
            <a:ext cx="7492365" cy="31026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451484" indent="-342900">
              <a:lnSpc>
                <a:spcPct val="998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omic Sans MS"/>
                <a:cs typeface="Comic Sans MS"/>
              </a:rPr>
              <a:t>(1) </a:t>
            </a:r>
            <a:r>
              <a:rPr dirty="0" sz="2400" spc="-5">
                <a:latin typeface="Comic Sans MS"/>
                <a:cs typeface="Comic Sans MS"/>
              </a:rPr>
              <a:t>In elements in the </a:t>
            </a:r>
            <a:r>
              <a:rPr dirty="0" sz="2400">
                <a:latin typeface="Comic Sans MS"/>
                <a:cs typeface="Comic Sans MS"/>
              </a:rPr>
              <a:t>free </a:t>
            </a:r>
            <a:r>
              <a:rPr dirty="0" sz="2400" spc="-5">
                <a:latin typeface="Comic Sans MS"/>
                <a:cs typeface="Comic Sans MS"/>
              </a:rPr>
              <a:t>or the uncombined  </a:t>
            </a:r>
            <a:r>
              <a:rPr dirty="0" sz="2400" spc="-10">
                <a:latin typeface="Comic Sans MS"/>
                <a:cs typeface="Comic Sans MS"/>
              </a:rPr>
              <a:t>state </a:t>
            </a:r>
            <a:r>
              <a:rPr dirty="0" sz="2400" spc="-5">
                <a:latin typeface="Comic Sans MS"/>
                <a:cs typeface="Comic Sans MS"/>
              </a:rPr>
              <a:t>each atoms bears an oxidation </a:t>
            </a:r>
            <a:r>
              <a:rPr dirty="0" sz="2400">
                <a:latin typeface="Comic Sans MS"/>
                <a:cs typeface="Comic Sans MS"/>
              </a:rPr>
              <a:t>number </a:t>
            </a:r>
            <a:r>
              <a:rPr dirty="0" sz="2400" spc="-5">
                <a:latin typeface="Comic Sans MS"/>
                <a:cs typeface="Comic Sans MS"/>
              </a:rPr>
              <a:t>of  zero.</a:t>
            </a:r>
            <a:endParaRPr sz="2400">
              <a:latin typeface="Comic Sans MS"/>
              <a:cs typeface="Comic Sans MS"/>
            </a:endParaRPr>
          </a:p>
          <a:p>
            <a:pPr marL="355600" marR="78105" indent="-342900">
              <a:lnSpc>
                <a:spcPct val="1000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  <a:tab pos="4752340" algn="l"/>
              </a:tabLst>
            </a:pPr>
            <a:r>
              <a:rPr dirty="0" sz="2400" spc="-10">
                <a:latin typeface="Comic Sans MS"/>
                <a:cs typeface="Comic Sans MS"/>
              </a:rPr>
              <a:t>(2)For </a:t>
            </a:r>
            <a:r>
              <a:rPr dirty="0" sz="2400" spc="-5">
                <a:latin typeface="Comic Sans MS"/>
                <a:cs typeface="Comic Sans MS"/>
              </a:rPr>
              <a:t>ions composed of only </a:t>
            </a:r>
            <a:r>
              <a:rPr dirty="0" sz="2400">
                <a:latin typeface="Comic Sans MS"/>
                <a:cs typeface="Comic Sans MS"/>
              </a:rPr>
              <a:t>1 </a:t>
            </a:r>
            <a:r>
              <a:rPr dirty="0" sz="2400" spc="-5">
                <a:latin typeface="Comic Sans MS"/>
                <a:cs typeface="Comic Sans MS"/>
              </a:rPr>
              <a:t>atom the </a:t>
            </a:r>
            <a:r>
              <a:rPr dirty="0" sz="2400" spc="-10">
                <a:latin typeface="Comic Sans MS"/>
                <a:cs typeface="Comic Sans MS"/>
              </a:rPr>
              <a:t>oxidation  </a:t>
            </a:r>
            <a:r>
              <a:rPr dirty="0" sz="2400" spc="-5">
                <a:latin typeface="Comic Sans MS"/>
                <a:cs typeface="Comic Sans MS"/>
              </a:rPr>
              <a:t>number is equal to</a:t>
            </a:r>
            <a:r>
              <a:rPr dirty="0" sz="2400" spc="40">
                <a:latin typeface="Comic Sans MS"/>
                <a:cs typeface="Comic Sans MS"/>
              </a:rPr>
              <a:t> </a:t>
            </a:r>
            <a:r>
              <a:rPr dirty="0" sz="2400" spc="-5">
                <a:latin typeface="Comic Sans MS"/>
                <a:cs typeface="Comic Sans MS"/>
              </a:rPr>
              <a:t>the</a:t>
            </a:r>
            <a:r>
              <a:rPr dirty="0" sz="2400" spc="10">
                <a:latin typeface="Comic Sans MS"/>
                <a:cs typeface="Comic Sans MS"/>
              </a:rPr>
              <a:t> </a:t>
            </a:r>
            <a:r>
              <a:rPr dirty="0" sz="2400" spc="-5">
                <a:latin typeface="Comic Sans MS"/>
                <a:cs typeface="Comic Sans MS"/>
              </a:rPr>
              <a:t>charge	on the ion.</a:t>
            </a:r>
            <a:endParaRPr sz="2400">
              <a:latin typeface="Comic Sans MS"/>
              <a:cs typeface="Comic Sans MS"/>
            </a:endParaRPr>
          </a:p>
          <a:p>
            <a:pPr marL="355600" marR="5080" indent="-342900">
              <a:lnSpc>
                <a:spcPct val="1000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omic Sans MS"/>
                <a:cs typeface="Comic Sans MS"/>
              </a:rPr>
              <a:t>(3)For </a:t>
            </a:r>
            <a:r>
              <a:rPr dirty="0" sz="2400" spc="-5">
                <a:latin typeface="Comic Sans MS"/>
                <a:cs typeface="Comic Sans MS"/>
              </a:rPr>
              <a:t>oxygen </a:t>
            </a:r>
            <a:r>
              <a:rPr dirty="0" sz="2400">
                <a:latin typeface="Comic Sans MS"/>
                <a:cs typeface="Comic Sans MS"/>
              </a:rPr>
              <a:t>in </a:t>
            </a:r>
            <a:r>
              <a:rPr dirty="0" sz="2400" spc="-5">
                <a:latin typeface="Comic Sans MS"/>
                <a:cs typeface="Comic Sans MS"/>
              </a:rPr>
              <a:t>the case of superoxide's </a:t>
            </a:r>
            <a:r>
              <a:rPr dirty="0" sz="2400">
                <a:latin typeface="Comic Sans MS"/>
                <a:cs typeface="Comic Sans MS"/>
              </a:rPr>
              <a:t>and  </a:t>
            </a:r>
            <a:r>
              <a:rPr dirty="0" sz="2400" spc="-5">
                <a:latin typeface="Comic Sans MS"/>
                <a:cs typeface="Comic Sans MS"/>
              </a:rPr>
              <a:t>peroxides oxidation </a:t>
            </a:r>
            <a:r>
              <a:rPr dirty="0" sz="2400" spc="-10">
                <a:latin typeface="Comic Sans MS"/>
                <a:cs typeface="Comic Sans MS"/>
              </a:rPr>
              <a:t>state </a:t>
            </a:r>
            <a:r>
              <a:rPr dirty="0" sz="2400" spc="-5">
                <a:latin typeface="Comic Sans MS"/>
                <a:cs typeface="Comic Sans MS"/>
              </a:rPr>
              <a:t>is assigned </a:t>
            </a:r>
            <a:r>
              <a:rPr dirty="0" sz="2400" spc="-10">
                <a:latin typeface="Comic Sans MS"/>
                <a:cs typeface="Comic Sans MS"/>
              </a:rPr>
              <a:t>to </a:t>
            </a:r>
            <a:r>
              <a:rPr dirty="0" sz="2400" spc="-5">
                <a:latin typeface="Comic Sans MS"/>
                <a:cs typeface="Comic Sans MS"/>
              </a:rPr>
              <a:t>oxygen as</a:t>
            </a:r>
            <a:endParaRPr sz="2400">
              <a:latin typeface="Comic Sans MS"/>
              <a:cs typeface="Comic Sans MS"/>
            </a:endParaRPr>
          </a:p>
          <a:p>
            <a:pPr marL="355600">
              <a:lnSpc>
                <a:spcPct val="100000"/>
              </a:lnSpc>
            </a:pPr>
            <a:r>
              <a:rPr dirty="0" sz="2400" spc="-5">
                <a:latin typeface="Comic Sans MS"/>
                <a:cs typeface="Comic Sans MS"/>
              </a:rPr>
              <a:t>-1 or –(</a:t>
            </a:r>
            <a:r>
              <a:rPr dirty="0" sz="2400" spc="-5">
                <a:latin typeface="Caladea"/>
                <a:cs typeface="Caladea"/>
              </a:rPr>
              <a:t>½</a:t>
            </a:r>
            <a:r>
              <a:rPr dirty="0" sz="2400" spc="-5">
                <a:latin typeface="Comic Sans MS"/>
                <a:cs typeface="Comic Sans MS"/>
              </a:rPr>
              <a:t>).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3269" y="6282690"/>
            <a:ext cx="71945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09/25/15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58480" y="6282690"/>
            <a:ext cx="22225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Arial"/>
                <a:cs typeface="Arial"/>
              </a:rPr>
              <a:t>2</a:t>
            </a:r>
            <a:r>
              <a:rPr dirty="0" sz="140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dirty="0"/>
              <a:t>23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459740" y="261620"/>
            <a:ext cx="7966709" cy="383412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9182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omic Sans MS"/>
                <a:cs typeface="Comic Sans MS"/>
              </a:rPr>
              <a:t>(4)The second exception </a:t>
            </a:r>
            <a:r>
              <a:rPr dirty="0" sz="2400" spc="-10">
                <a:latin typeface="Comic Sans MS"/>
                <a:cs typeface="Comic Sans MS"/>
              </a:rPr>
              <a:t>with </a:t>
            </a:r>
            <a:r>
              <a:rPr dirty="0" sz="2400" spc="-5">
                <a:latin typeface="Comic Sans MS"/>
                <a:cs typeface="Comic Sans MS"/>
              </a:rPr>
              <a:t>oxygen is with the  fluorides </a:t>
            </a:r>
            <a:r>
              <a:rPr dirty="0" sz="2400">
                <a:latin typeface="Comic Sans MS"/>
                <a:cs typeface="Comic Sans MS"/>
              </a:rPr>
              <a:t>and </a:t>
            </a:r>
            <a:r>
              <a:rPr dirty="0" sz="2400" spc="-5">
                <a:latin typeface="Comic Sans MS"/>
                <a:cs typeface="Comic Sans MS"/>
              </a:rPr>
              <a:t>di-fluorides </a:t>
            </a:r>
            <a:r>
              <a:rPr dirty="0" sz="2400">
                <a:latin typeface="Comic Sans MS"/>
                <a:cs typeface="Comic Sans MS"/>
              </a:rPr>
              <a:t>here </a:t>
            </a:r>
            <a:r>
              <a:rPr dirty="0" sz="2400" spc="-5">
                <a:latin typeface="Comic Sans MS"/>
                <a:cs typeface="Comic Sans MS"/>
              </a:rPr>
              <a:t>the oxygen has </a:t>
            </a:r>
            <a:r>
              <a:rPr dirty="0" sz="2400">
                <a:latin typeface="Comic Sans MS"/>
                <a:cs typeface="Comic Sans MS"/>
              </a:rPr>
              <a:t>an  </a:t>
            </a:r>
            <a:r>
              <a:rPr dirty="0" sz="2400" spc="-10">
                <a:latin typeface="Comic Sans MS"/>
                <a:cs typeface="Comic Sans MS"/>
              </a:rPr>
              <a:t>oxidation </a:t>
            </a:r>
            <a:r>
              <a:rPr dirty="0" sz="2400" spc="-5">
                <a:latin typeface="Comic Sans MS"/>
                <a:cs typeface="Comic Sans MS"/>
              </a:rPr>
              <a:t>state of +2</a:t>
            </a:r>
            <a:r>
              <a:rPr dirty="0" sz="2400" spc="5">
                <a:latin typeface="Comic Sans MS"/>
                <a:cs typeface="Comic Sans MS"/>
              </a:rPr>
              <a:t> </a:t>
            </a:r>
            <a:r>
              <a:rPr dirty="0" sz="2400" spc="-5">
                <a:latin typeface="Comic Sans MS"/>
                <a:cs typeface="Comic Sans MS"/>
              </a:rPr>
              <a:t>and+1.</a:t>
            </a:r>
            <a:endParaRPr sz="2400">
              <a:latin typeface="Comic Sans MS"/>
              <a:cs typeface="Comic Sans MS"/>
            </a:endParaRPr>
          </a:p>
          <a:p>
            <a:pPr marL="355600" marR="351155" indent="-342900">
              <a:lnSpc>
                <a:spcPct val="1000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omic Sans MS"/>
                <a:cs typeface="Comic Sans MS"/>
              </a:rPr>
              <a:t>(5)The number assigned </a:t>
            </a:r>
            <a:r>
              <a:rPr dirty="0" sz="2400" spc="-10">
                <a:latin typeface="Comic Sans MS"/>
                <a:cs typeface="Comic Sans MS"/>
              </a:rPr>
              <a:t>to </a:t>
            </a:r>
            <a:r>
              <a:rPr dirty="0" sz="2400" spc="-5">
                <a:latin typeface="Comic Sans MS"/>
                <a:cs typeface="Comic Sans MS"/>
              </a:rPr>
              <a:t>oxygen will depend upon  the bonding state of oxygen but this will have </a:t>
            </a:r>
            <a:r>
              <a:rPr dirty="0" sz="2400">
                <a:latin typeface="Comic Sans MS"/>
                <a:cs typeface="Comic Sans MS"/>
              </a:rPr>
              <a:t>a  </a:t>
            </a:r>
            <a:r>
              <a:rPr dirty="0" sz="2400" spc="-5">
                <a:latin typeface="Comic Sans MS"/>
                <a:cs typeface="Comic Sans MS"/>
              </a:rPr>
              <a:t>positive number.</a:t>
            </a:r>
            <a:endParaRPr sz="2400">
              <a:latin typeface="Comic Sans MS"/>
              <a:cs typeface="Comic Sans MS"/>
            </a:endParaRPr>
          </a:p>
          <a:p>
            <a:pPr marL="355600" marR="5080" indent="-342900">
              <a:lnSpc>
                <a:spcPct val="1000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omic Sans MS"/>
                <a:cs typeface="Comic Sans MS"/>
              </a:rPr>
              <a:t>(6)the </a:t>
            </a:r>
            <a:r>
              <a:rPr dirty="0" sz="2400" spc="-5">
                <a:latin typeface="Comic Sans MS"/>
                <a:cs typeface="Comic Sans MS"/>
              </a:rPr>
              <a:t>oxidation </a:t>
            </a:r>
            <a:r>
              <a:rPr dirty="0" sz="2400" spc="-10">
                <a:latin typeface="Comic Sans MS"/>
                <a:cs typeface="Comic Sans MS"/>
              </a:rPr>
              <a:t>state </a:t>
            </a:r>
            <a:r>
              <a:rPr dirty="0" sz="2400" spc="-5">
                <a:latin typeface="Comic Sans MS"/>
                <a:cs typeface="Comic Sans MS"/>
              </a:rPr>
              <a:t>of hydrogen is +1, </a:t>
            </a:r>
            <a:r>
              <a:rPr dirty="0" sz="2400">
                <a:latin typeface="Comic Sans MS"/>
                <a:cs typeface="Comic Sans MS"/>
              </a:rPr>
              <a:t>except </a:t>
            </a:r>
            <a:r>
              <a:rPr dirty="0" sz="2400" spc="-5">
                <a:latin typeface="Comic Sans MS"/>
                <a:cs typeface="Comic Sans MS"/>
              </a:rPr>
              <a:t>when  it is bonded </a:t>
            </a:r>
            <a:r>
              <a:rPr dirty="0" sz="2400" spc="-10">
                <a:latin typeface="Comic Sans MS"/>
                <a:cs typeface="Comic Sans MS"/>
              </a:rPr>
              <a:t>with </a:t>
            </a:r>
            <a:r>
              <a:rPr dirty="0" sz="2400" spc="-5">
                <a:latin typeface="Comic Sans MS"/>
                <a:cs typeface="Comic Sans MS"/>
              </a:rPr>
              <a:t>elements </a:t>
            </a:r>
            <a:r>
              <a:rPr dirty="0" sz="2400" spc="-10">
                <a:latin typeface="Comic Sans MS"/>
                <a:cs typeface="Comic Sans MS"/>
              </a:rPr>
              <a:t>with </a:t>
            </a:r>
            <a:r>
              <a:rPr dirty="0" sz="2400" spc="-5">
                <a:latin typeface="Comic Sans MS"/>
                <a:cs typeface="Comic Sans MS"/>
              </a:rPr>
              <a:t>binary compounds.  When it is bonded </a:t>
            </a:r>
            <a:r>
              <a:rPr dirty="0" sz="2400" spc="-10">
                <a:latin typeface="Comic Sans MS"/>
                <a:cs typeface="Comic Sans MS"/>
              </a:rPr>
              <a:t>with </a:t>
            </a:r>
            <a:r>
              <a:rPr dirty="0" sz="2400" spc="-5">
                <a:latin typeface="Comic Sans MS"/>
                <a:cs typeface="Comic Sans MS"/>
              </a:rPr>
              <a:t>lithium </a:t>
            </a:r>
            <a:r>
              <a:rPr dirty="0" sz="2400">
                <a:latin typeface="Comic Sans MS"/>
                <a:cs typeface="Comic Sans MS"/>
              </a:rPr>
              <a:t>, </a:t>
            </a:r>
            <a:r>
              <a:rPr dirty="0" sz="2400" spc="-5">
                <a:latin typeface="Comic Sans MS"/>
                <a:cs typeface="Comic Sans MS"/>
              </a:rPr>
              <a:t>beryllium it </a:t>
            </a:r>
            <a:r>
              <a:rPr dirty="0" sz="2400">
                <a:latin typeface="Comic Sans MS"/>
                <a:cs typeface="Comic Sans MS"/>
              </a:rPr>
              <a:t>has </a:t>
            </a:r>
            <a:r>
              <a:rPr dirty="0" sz="2400" spc="-5">
                <a:latin typeface="Comic Sans MS"/>
                <a:cs typeface="Comic Sans MS"/>
              </a:rPr>
              <a:t>the  </a:t>
            </a:r>
            <a:r>
              <a:rPr dirty="0" sz="2400" spc="-10">
                <a:latin typeface="Comic Sans MS"/>
                <a:cs typeface="Comic Sans MS"/>
              </a:rPr>
              <a:t>oxidation </a:t>
            </a:r>
            <a:r>
              <a:rPr dirty="0" sz="2400" spc="-5">
                <a:latin typeface="Comic Sans MS"/>
                <a:cs typeface="Comic Sans MS"/>
              </a:rPr>
              <a:t>state of</a:t>
            </a:r>
            <a:r>
              <a:rPr dirty="0" sz="2400" spc="5">
                <a:latin typeface="Comic Sans MS"/>
                <a:cs typeface="Comic Sans MS"/>
              </a:rPr>
              <a:t> </a:t>
            </a:r>
            <a:r>
              <a:rPr dirty="0" sz="2400" spc="-5">
                <a:latin typeface="Comic Sans MS"/>
                <a:cs typeface="Comic Sans MS"/>
              </a:rPr>
              <a:t>-1.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dirty="0"/>
              <a:t>23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383540" y="339090"/>
            <a:ext cx="8211184" cy="4378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844550" indent="-342900">
              <a:lnSpc>
                <a:spcPct val="999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  <a:tab pos="4329430" algn="l"/>
              </a:tabLst>
            </a:pPr>
            <a:r>
              <a:rPr dirty="0" sz="2800" spc="-10">
                <a:latin typeface="Comic Sans MS"/>
                <a:cs typeface="Comic Sans MS"/>
              </a:rPr>
              <a:t>(7)In </a:t>
            </a:r>
            <a:r>
              <a:rPr dirty="0" sz="2800" spc="-5">
                <a:latin typeface="Comic Sans MS"/>
                <a:cs typeface="Comic Sans MS"/>
              </a:rPr>
              <a:t>all</a:t>
            </a:r>
            <a:r>
              <a:rPr dirty="0" sz="2800" spc="15">
                <a:latin typeface="Comic Sans MS"/>
                <a:cs typeface="Comic Sans MS"/>
              </a:rPr>
              <a:t> </a:t>
            </a:r>
            <a:r>
              <a:rPr dirty="0" sz="2800" spc="-5">
                <a:latin typeface="Comic Sans MS"/>
                <a:cs typeface="Comic Sans MS"/>
              </a:rPr>
              <a:t>its</a:t>
            </a:r>
            <a:r>
              <a:rPr dirty="0" sz="2800">
                <a:latin typeface="Comic Sans MS"/>
                <a:cs typeface="Comic Sans MS"/>
              </a:rPr>
              <a:t> </a:t>
            </a:r>
            <a:r>
              <a:rPr dirty="0" sz="2800" spc="-5">
                <a:latin typeface="Comic Sans MS"/>
                <a:cs typeface="Comic Sans MS"/>
              </a:rPr>
              <a:t>compounds	fluorine has an  oxidation state </a:t>
            </a:r>
            <a:r>
              <a:rPr dirty="0" sz="2800">
                <a:latin typeface="Comic Sans MS"/>
                <a:cs typeface="Comic Sans MS"/>
              </a:rPr>
              <a:t>of </a:t>
            </a:r>
            <a:r>
              <a:rPr dirty="0" sz="2800" spc="-5">
                <a:latin typeface="Comic Sans MS"/>
                <a:cs typeface="Comic Sans MS"/>
              </a:rPr>
              <a:t>-1.other halogens like  chlorine </a:t>
            </a:r>
            <a:r>
              <a:rPr dirty="0" sz="2800">
                <a:latin typeface="Comic Sans MS"/>
                <a:cs typeface="Comic Sans MS"/>
              </a:rPr>
              <a:t>, </a:t>
            </a:r>
            <a:r>
              <a:rPr dirty="0" sz="2800" spc="-5">
                <a:latin typeface="Comic Sans MS"/>
                <a:cs typeface="Comic Sans MS"/>
              </a:rPr>
              <a:t>bromine and iodine have also the  oxidation state as -1.except oxoanions and  oxoacids.</a:t>
            </a:r>
            <a:endParaRPr sz="2800">
              <a:latin typeface="Comic Sans MS"/>
              <a:cs typeface="Comic Sans MS"/>
            </a:endParaRPr>
          </a:p>
          <a:p>
            <a:pPr marL="355600" marR="5080" indent="-342900">
              <a:lnSpc>
                <a:spcPct val="99900"/>
              </a:lnSpc>
              <a:spcBef>
                <a:spcPts val="71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800" spc="-10">
                <a:latin typeface="Comic Sans MS"/>
                <a:cs typeface="Comic Sans MS"/>
              </a:rPr>
              <a:t>(8)The </a:t>
            </a:r>
            <a:r>
              <a:rPr dirty="0" sz="2800" spc="-5">
                <a:latin typeface="Comic Sans MS"/>
                <a:cs typeface="Comic Sans MS"/>
              </a:rPr>
              <a:t>algebraic sum </a:t>
            </a:r>
            <a:r>
              <a:rPr dirty="0" sz="2800">
                <a:latin typeface="Comic Sans MS"/>
                <a:cs typeface="Comic Sans MS"/>
              </a:rPr>
              <a:t>of the </a:t>
            </a:r>
            <a:r>
              <a:rPr dirty="0" sz="2800" spc="-5">
                <a:latin typeface="Comic Sans MS"/>
                <a:cs typeface="Comic Sans MS"/>
              </a:rPr>
              <a:t>oxidation number  of all the atoms in </a:t>
            </a:r>
            <a:r>
              <a:rPr dirty="0" sz="2800">
                <a:latin typeface="Comic Sans MS"/>
                <a:cs typeface="Comic Sans MS"/>
              </a:rPr>
              <a:t>a </a:t>
            </a:r>
            <a:r>
              <a:rPr dirty="0" sz="2800" spc="-5">
                <a:latin typeface="Comic Sans MS"/>
                <a:cs typeface="Comic Sans MS"/>
              </a:rPr>
              <a:t>compound </a:t>
            </a:r>
            <a:r>
              <a:rPr dirty="0" sz="2800" spc="-10">
                <a:latin typeface="Comic Sans MS"/>
                <a:cs typeface="Comic Sans MS"/>
              </a:rPr>
              <a:t>must be </a:t>
            </a:r>
            <a:r>
              <a:rPr dirty="0" sz="2800" spc="-5">
                <a:latin typeface="Comic Sans MS"/>
                <a:cs typeface="Comic Sans MS"/>
              </a:rPr>
              <a:t>zero. In  polyatomic ions the algebraic sum </a:t>
            </a:r>
            <a:r>
              <a:rPr dirty="0" sz="2800">
                <a:latin typeface="Comic Sans MS"/>
                <a:cs typeface="Comic Sans MS"/>
              </a:rPr>
              <a:t>of </a:t>
            </a:r>
            <a:r>
              <a:rPr dirty="0" sz="2800" spc="-5">
                <a:latin typeface="Comic Sans MS"/>
                <a:cs typeface="Comic Sans MS"/>
              </a:rPr>
              <a:t>all the  oxidation numbers </a:t>
            </a:r>
            <a:r>
              <a:rPr dirty="0" sz="2800">
                <a:latin typeface="Comic Sans MS"/>
                <a:cs typeface="Comic Sans MS"/>
              </a:rPr>
              <a:t>of </a:t>
            </a:r>
            <a:r>
              <a:rPr dirty="0" sz="2800" spc="-5">
                <a:latin typeface="Comic Sans MS"/>
                <a:cs typeface="Comic Sans MS"/>
              </a:rPr>
              <a:t>atoms of the ion </a:t>
            </a:r>
            <a:r>
              <a:rPr dirty="0" sz="2800" spc="-10">
                <a:latin typeface="Comic Sans MS"/>
                <a:cs typeface="Comic Sans MS"/>
              </a:rPr>
              <a:t>must </a:t>
            </a:r>
            <a:r>
              <a:rPr dirty="0" sz="2800" spc="-5">
                <a:latin typeface="Comic Sans MS"/>
                <a:cs typeface="Comic Sans MS"/>
              </a:rPr>
              <a:t>be  </a:t>
            </a:r>
            <a:r>
              <a:rPr dirty="0" sz="2800" spc="-10">
                <a:latin typeface="Comic Sans MS"/>
                <a:cs typeface="Comic Sans MS"/>
              </a:rPr>
              <a:t>equal </a:t>
            </a:r>
            <a:r>
              <a:rPr dirty="0" sz="2800" spc="-5">
                <a:latin typeface="Comic Sans MS"/>
                <a:cs typeface="Comic Sans MS"/>
              </a:rPr>
              <a:t>to the </a:t>
            </a:r>
            <a:r>
              <a:rPr dirty="0" sz="2800">
                <a:latin typeface="Comic Sans MS"/>
                <a:cs typeface="Comic Sans MS"/>
              </a:rPr>
              <a:t>charge on </a:t>
            </a:r>
            <a:r>
              <a:rPr dirty="0" sz="2800" spc="-5">
                <a:latin typeface="Comic Sans MS"/>
                <a:cs typeface="Comic Sans MS"/>
              </a:rPr>
              <a:t>the ion.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939" y="101600"/>
            <a:ext cx="415099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78200" algn="l"/>
              </a:tabLst>
            </a:pPr>
            <a:r>
              <a:rPr dirty="0" sz="2200" spc="-15" b="1">
                <a:latin typeface="Arial"/>
                <a:cs typeface="Arial"/>
              </a:rPr>
              <a:t>O</a:t>
            </a:r>
            <a:r>
              <a:rPr dirty="0" sz="2200" b="1">
                <a:latin typeface="Arial"/>
                <a:cs typeface="Arial"/>
              </a:rPr>
              <a:t>x</a:t>
            </a:r>
            <a:r>
              <a:rPr dirty="0" sz="2200" spc="-5" b="1">
                <a:latin typeface="Arial"/>
                <a:cs typeface="Arial"/>
              </a:rPr>
              <a:t>i</a:t>
            </a:r>
            <a:r>
              <a:rPr dirty="0" sz="2200" b="1">
                <a:latin typeface="Arial"/>
                <a:cs typeface="Arial"/>
              </a:rPr>
              <a:t>d</a:t>
            </a:r>
            <a:r>
              <a:rPr dirty="0" sz="2200" spc="-5" b="1">
                <a:latin typeface="Arial"/>
                <a:cs typeface="Arial"/>
              </a:rPr>
              <a:t>ati</a:t>
            </a:r>
            <a:r>
              <a:rPr dirty="0" sz="2200" b="1">
                <a:latin typeface="Arial"/>
                <a:cs typeface="Arial"/>
              </a:rPr>
              <a:t>on</a:t>
            </a:r>
            <a:r>
              <a:rPr dirty="0" sz="2200" spc="-10" b="1">
                <a:latin typeface="Arial"/>
                <a:cs typeface="Arial"/>
              </a:rPr>
              <a:t> </a:t>
            </a:r>
            <a:r>
              <a:rPr dirty="0" sz="2200" spc="-5" b="1">
                <a:latin typeface="Arial"/>
                <a:cs typeface="Arial"/>
              </a:rPr>
              <a:t>Nu</a:t>
            </a:r>
            <a:r>
              <a:rPr dirty="0" sz="2200" b="1">
                <a:latin typeface="Arial"/>
                <a:cs typeface="Arial"/>
              </a:rPr>
              <a:t>m</a:t>
            </a:r>
            <a:r>
              <a:rPr dirty="0" sz="2200" spc="-5" b="1">
                <a:latin typeface="Arial"/>
                <a:cs typeface="Arial"/>
              </a:rPr>
              <a:t>b</a:t>
            </a:r>
            <a:r>
              <a:rPr dirty="0" sz="2200" b="1">
                <a:latin typeface="Arial"/>
                <a:cs typeface="Arial"/>
              </a:rPr>
              <a:t>er</a:t>
            </a:r>
            <a:r>
              <a:rPr dirty="0" sz="2200" spc="-10" b="1">
                <a:latin typeface="Arial"/>
                <a:cs typeface="Arial"/>
              </a:rPr>
              <a:t> </a:t>
            </a:r>
            <a:r>
              <a:rPr dirty="0" sz="2200" spc="-5" b="1">
                <a:latin typeface="Arial"/>
                <a:cs typeface="Arial"/>
              </a:rPr>
              <a:t>b</a:t>
            </a:r>
            <a:r>
              <a:rPr dirty="0" sz="2200" b="1">
                <a:latin typeface="Arial"/>
                <a:cs typeface="Arial"/>
              </a:rPr>
              <a:t>a</a:t>
            </a:r>
            <a:r>
              <a:rPr dirty="0" sz="2200" spc="-5" b="1">
                <a:latin typeface="Arial"/>
                <a:cs typeface="Arial"/>
              </a:rPr>
              <a:t>si</a:t>
            </a:r>
            <a:r>
              <a:rPr dirty="0" sz="2200" b="1">
                <a:latin typeface="Arial"/>
                <a:cs typeface="Arial"/>
              </a:rPr>
              <a:t>c	</a:t>
            </a:r>
            <a:r>
              <a:rPr dirty="0" sz="2200" spc="-10" b="1">
                <a:latin typeface="Arial"/>
                <a:cs typeface="Arial"/>
              </a:rPr>
              <a:t>R</a:t>
            </a:r>
            <a:r>
              <a:rPr dirty="0" sz="2200" b="1">
                <a:latin typeface="Arial"/>
                <a:cs typeface="Arial"/>
              </a:rPr>
              <a:t>u</a:t>
            </a:r>
            <a:r>
              <a:rPr dirty="0" sz="2200" spc="-5" b="1">
                <a:latin typeface="Arial"/>
                <a:cs typeface="Arial"/>
              </a:rPr>
              <a:t>le</a:t>
            </a:r>
            <a:r>
              <a:rPr dirty="0" sz="2200" b="1">
                <a:latin typeface="Arial"/>
                <a:cs typeface="Arial"/>
              </a:rPr>
              <a:t>s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1800" y="349250"/>
            <a:ext cx="8416290" cy="4839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1650" indent="-46355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01015" algn="l"/>
                <a:tab pos="501650" algn="l"/>
              </a:tabLst>
            </a:pPr>
            <a:r>
              <a:rPr dirty="0" sz="2000" spc="-5" b="1">
                <a:latin typeface="Comic Sans MS"/>
                <a:cs typeface="Comic Sans MS"/>
              </a:rPr>
              <a:t>Oxidation number of free</a:t>
            </a:r>
            <a:r>
              <a:rPr dirty="0" sz="2000" spc="-25" b="1">
                <a:latin typeface="Comic Sans MS"/>
                <a:cs typeface="Comic Sans MS"/>
              </a:rPr>
              <a:t> </a:t>
            </a:r>
            <a:r>
              <a:rPr dirty="0" sz="2000" spc="-5" b="1">
                <a:latin typeface="Comic Sans MS"/>
                <a:cs typeface="Comic Sans MS"/>
              </a:rPr>
              <a:t>elements</a:t>
            </a:r>
            <a:endParaRPr sz="2000">
              <a:latin typeface="Comic Sans MS"/>
              <a:cs typeface="Comic Sans MS"/>
            </a:endParaRPr>
          </a:p>
          <a:p>
            <a:pPr marL="501650">
              <a:lnSpc>
                <a:spcPct val="100000"/>
              </a:lnSpc>
            </a:pPr>
            <a:r>
              <a:rPr dirty="0" sz="2000" spc="-5" b="1">
                <a:latin typeface="Comic Sans MS"/>
                <a:cs typeface="Comic Sans MS"/>
              </a:rPr>
              <a:t>Free elements </a:t>
            </a:r>
            <a:r>
              <a:rPr dirty="0" sz="2000" spc="-5">
                <a:latin typeface="Times New Roman"/>
                <a:cs typeface="Times New Roman"/>
              </a:rPr>
              <a:t>(include molecular </a:t>
            </a:r>
            <a:r>
              <a:rPr dirty="0" sz="2000" spc="-10">
                <a:latin typeface="Times New Roman"/>
                <a:cs typeface="Times New Roman"/>
              </a:rPr>
              <a:t>elements: </a:t>
            </a:r>
            <a:r>
              <a:rPr dirty="0" sz="2000" spc="15">
                <a:latin typeface="Times New Roman"/>
                <a:cs typeface="Times New Roman"/>
              </a:rPr>
              <a:t>H</a:t>
            </a:r>
            <a:r>
              <a:rPr dirty="0" baseline="-28985" sz="1725" spc="22">
                <a:latin typeface="Times New Roman"/>
                <a:cs typeface="Times New Roman"/>
              </a:rPr>
              <a:t>2</a:t>
            </a:r>
            <a:r>
              <a:rPr dirty="0" sz="2000" spc="15">
                <a:latin typeface="Times New Roman"/>
                <a:cs typeface="Times New Roman"/>
              </a:rPr>
              <a:t>, </a:t>
            </a:r>
            <a:r>
              <a:rPr dirty="0" sz="2000" spc="5">
                <a:latin typeface="Times New Roman"/>
                <a:cs typeface="Times New Roman"/>
              </a:rPr>
              <a:t>O</a:t>
            </a:r>
            <a:r>
              <a:rPr dirty="0" baseline="-28985" sz="1725" spc="7">
                <a:latin typeface="Times New Roman"/>
                <a:cs typeface="Times New Roman"/>
              </a:rPr>
              <a:t>2</a:t>
            </a:r>
            <a:r>
              <a:rPr dirty="0" sz="2000" spc="5">
                <a:latin typeface="Times New Roman"/>
                <a:cs typeface="Times New Roman"/>
              </a:rPr>
              <a:t>, O</a:t>
            </a:r>
            <a:r>
              <a:rPr dirty="0" baseline="-28985" sz="1725" spc="7">
                <a:latin typeface="Times New Roman"/>
                <a:cs typeface="Times New Roman"/>
              </a:rPr>
              <a:t>3</a:t>
            </a:r>
            <a:r>
              <a:rPr dirty="0" sz="2000" spc="5">
                <a:latin typeface="Times New Roman"/>
                <a:cs typeface="Times New Roman"/>
              </a:rPr>
              <a:t>, </a:t>
            </a:r>
            <a:r>
              <a:rPr dirty="0" sz="2000">
                <a:latin typeface="Times New Roman"/>
                <a:cs typeface="Times New Roman"/>
              </a:rPr>
              <a:t>N</a:t>
            </a:r>
            <a:r>
              <a:rPr dirty="0" baseline="-28985" sz="1725">
                <a:latin typeface="Times New Roman"/>
                <a:cs typeface="Times New Roman"/>
              </a:rPr>
              <a:t>2</a:t>
            </a:r>
            <a:r>
              <a:rPr dirty="0" sz="2000">
                <a:latin typeface="Times New Roman"/>
                <a:cs typeface="Times New Roman"/>
              </a:rPr>
              <a:t>, F</a:t>
            </a:r>
            <a:r>
              <a:rPr dirty="0" baseline="-28985" sz="1725">
                <a:latin typeface="Times New Roman"/>
                <a:cs typeface="Times New Roman"/>
              </a:rPr>
              <a:t>2</a:t>
            </a:r>
            <a:r>
              <a:rPr dirty="0" sz="2000">
                <a:latin typeface="Times New Roman"/>
                <a:cs typeface="Times New Roman"/>
              </a:rPr>
              <a:t>, Cl</a:t>
            </a:r>
            <a:r>
              <a:rPr dirty="0" baseline="-28985" sz="1725">
                <a:latin typeface="Times New Roman"/>
                <a:cs typeface="Times New Roman"/>
              </a:rPr>
              <a:t>2</a:t>
            </a:r>
            <a:r>
              <a:rPr dirty="0" sz="2000">
                <a:latin typeface="Times New Roman"/>
                <a:cs typeface="Times New Roman"/>
              </a:rPr>
              <a:t>, Br</a:t>
            </a:r>
            <a:r>
              <a:rPr dirty="0" baseline="-28985" sz="1725">
                <a:latin typeface="Times New Roman"/>
                <a:cs typeface="Times New Roman"/>
              </a:rPr>
              <a:t>2</a:t>
            </a:r>
            <a:r>
              <a:rPr dirty="0" sz="2000">
                <a:latin typeface="Times New Roman"/>
                <a:cs typeface="Times New Roman"/>
              </a:rPr>
              <a:t>,</a:t>
            </a:r>
            <a:r>
              <a:rPr dirty="0" sz="2000" spc="9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I</a:t>
            </a:r>
            <a:r>
              <a:rPr dirty="0" baseline="-28985" sz="1725" spc="7">
                <a:latin typeface="Times New Roman"/>
                <a:cs typeface="Times New Roman"/>
              </a:rPr>
              <a:t>2</a:t>
            </a:r>
            <a:r>
              <a:rPr dirty="0" sz="2000" spc="5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501650">
              <a:lnSpc>
                <a:spcPct val="100000"/>
              </a:lnSpc>
              <a:spcBef>
                <a:spcPts val="430"/>
              </a:spcBef>
            </a:pPr>
            <a:r>
              <a:rPr dirty="0" sz="2000" spc="5">
                <a:latin typeface="Times New Roman"/>
                <a:cs typeface="Times New Roman"/>
              </a:rPr>
              <a:t>P</a:t>
            </a:r>
            <a:r>
              <a:rPr dirty="0" baseline="-28985" sz="1725" spc="7">
                <a:latin typeface="Times New Roman"/>
                <a:cs typeface="Times New Roman"/>
              </a:rPr>
              <a:t>4</a:t>
            </a:r>
            <a:r>
              <a:rPr dirty="0" sz="2000" spc="5">
                <a:latin typeface="Times New Roman"/>
                <a:cs typeface="Times New Roman"/>
              </a:rPr>
              <a:t>, </a:t>
            </a:r>
            <a:r>
              <a:rPr dirty="0" sz="2000">
                <a:latin typeface="Times New Roman"/>
                <a:cs typeface="Times New Roman"/>
              </a:rPr>
              <a:t>S</a:t>
            </a:r>
            <a:r>
              <a:rPr dirty="0" baseline="-28985" sz="1725">
                <a:latin typeface="Times New Roman"/>
                <a:cs typeface="Times New Roman"/>
              </a:rPr>
              <a:t>8</a:t>
            </a:r>
            <a:r>
              <a:rPr dirty="0" sz="2000">
                <a:latin typeface="Times New Roman"/>
                <a:cs typeface="Times New Roman"/>
              </a:rPr>
              <a:t>) have </a:t>
            </a:r>
            <a:r>
              <a:rPr dirty="0" sz="2000" spc="-5">
                <a:latin typeface="Times New Roman"/>
                <a:cs typeface="Times New Roman"/>
              </a:rPr>
              <a:t>oxidation number </a:t>
            </a:r>
            <a:r>
              <a:rPr dirty="0" sz="2000">
                <a:latin typeface="Times New Roman"/>
                <a:cs typeface="Times New Roman"/>
              </a:rPr>
              <a:t>of 0</a:t>
            </a:r>
            <a:r>
              <a:rPr dirty="0" sz="2000" spc="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(zero).</a:t>
            </a:r>
            <a:endParaRPr sz="2000">
              <a:latin typeface="Times New Roman"/>
              <a:cs typeface="Times New Roman"/>
            </a:endParaRPr>
          </a:p>
          <a:p>
            <a:pPr marL="501650" indent="-463550">
              <a:lnSpc>
                <a:spcPct val="100000"/>
              </a:lnSpc>
              <a:spcBef>
                <a:spcPts val="960"/>
              </a:spcBef>
              <a:buAutoNum type="arabicPeriod" startAt="2"/>
              <a:tabLst>
                <a:tab pos="501015" algn="l"/>
                <a:tab pos="501650" algn="l"/>
              </a:tabLst>
            </a:pPr>
            <a:r>
              <a:rPr dirty="0" sz="2000" spc="-5" b="1">
                <a:latin typeface="Comic Sans MS"/>
                <a:cs typeface="Comic Sans MS"/>
              </a:rPr>
              <a:t>Oxidation number of</a:t>
            </a:r>
            <a:r>
              <a:rPr dirty="0" sz="2000" spc="-20" b="1">
                <a:latin typeface="Comic Sans MS"/>
                <a:cs typeface="Comic Sans MS"/>
              </a:rPr>
              <a:t> </a:t>
            </a:r>
            <a:r>
              <a:rPr dirty="0" sz="2000" spc="-5" b="1">
                <a:latin typeface="Comic Sans MS"/>
                <a:cs typeface="Comic Sans MS"/>
              </a:rPr>
              <a:t>fluorine</a:t>
            </a:r>
            <a:endParaRPr sz="2000">
              <a:latin typeface="Comic Sans MS"/>
              <a:cs typeface="Comic Sans MS"/>
            </a:endParaRPr>
          </a:p>
          <a:p>
            <a:pPr marL="50165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In </a:t>
            </a:r>
            <a:r>
              <a:rPr dirty="0" sz="2000" spc="-10">
                <a:latin typeface="Times New Roman"/>
                <a:cs typeface="Times New Roman"/>
              </a:rPr>
              <a:t>its </a:t>
            </a:r>
            <a:r>
              <a:rPr dirty="0" sz="2000" spc="-5">
                <a:latin typeface="Times New Roman"/>
                <a:cs typeface="Times New Roman"/>
              </a:rPr>
              <a:t>compounds, oxidation number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b="1">
                <a:latin typeface="Times New Roman"/>
                <a:cs typeface="Times New Roman"/>
              </a:rPr>
              <a:t>F </a:t>
            </a:r>
            <a:r>
              <a:rPr dirty="0" sz="2000" spc="-5">
                <a:latin typeface="Times New Roman"/>
                <a:cs typeface="Times New Roman"/>
              </a:rPr>
              <a:t>always</a:t>
            </a:r>
            <a:r>
              <a:rPr dirty="0" sz="2000" spc="12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–</a:t>
            </a:r>
            <a:r>
              <a:rPr dirty="0" sz="2000" spc="5" b="1">
                <a:latin typeface="Times New Roman"/>
                <a:cs typeface="Times New Roman"/>
              </a:rPr>
              <a:t>1</a:t>
            </a:r>
            <a:r>
              <a:rPr dirty="0" sz="2000" spc="5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Times New Roman"/>
              <a:cs typeface="Times New Roman"/>
            </a:endParaRPr>
          </a:p>
          <a:p>
            <a:pPr marL="501650" indent="-463550">
              <a:lnSpc>
                <a:spcPct val="100000"/>
              </a:lnSpc>
              <a:buAutoNum type="arabicPeriod" startAt="3"/>
              <a:tabLst>
                <a:tab pos="501015" algn="l"/>
                <a:tab pos="501650" algn="l"/>
              </a:tabLst>
            </a:pPr>
            <a:r>
              <a:rPr dirty="0" sz="2000" spc="-5" b="1">
                <a:latin typeface="Comic Sans MS"/>
                <a:cs typeface="Comic Sans MS"/>
              </a:rPr>
              <a:t>Oxidation number of</a:t>
            </a:r>
            <a:r>
              <a:rPr dirty="0" sz="2000" spc="-20" b="1">
                <a:latin typeface="Comic Sans MS"/>
                <a:cs typeface="Comic Sans MS"/>
              </a:rPr>
              <a:t> </a:t>
            </a:r>
            <a:r>
              <a:rPr dirty="0" sz="2000" spc="-5" b="1">
                <a:latin typeface="Comic Sans MS"/>
                <a:cs typeface="Comic Sans MS"/>
              </a:rPr>
              <a:t>hydrogen</a:t>
            </a:r>
            <a:endParaRPr sz="2000">
              <a:latin typeface="Comic Sans MS"/>
              <a:cs typeface="Comic Sans MS"/>
            </a:endParaRPr>
          </a:p>
          <a:p>
            <a:pPr marL="50165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In </a:t>
            </a:r>
            <a:r>
              <a:rPr dirty="0" sz="2000" spc="-10">
                <a:latin typeface="Times New Roman"/>
                <a:cs typeface="Times New Roman"/>
              </a:rPr>
              <a:t>its </a:t>
            </a:r>
            <a:r>
              <a:rPr dirty="0" sz="2000" spc="-5">
                <a:latin typeface="Times New Roman"/>
                <a:cs typeface="Times New Roman"/>
              </a:rPr>
              <a:t>compounds, oxidation number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b="1">
                <a:latin typeface="Times New Roman"/>
                <a:cs typeface="Times New Roman"/>
              </a:rPr>
              <a:t>H </a:t>
            </a:r>
            <a:r>
              <a:rPr dirty="0" sz="2000" spc="-5">
                <a:latin typeface="Times New Roman"/>
                <a:cs typeface="Times New Roman"/>
              </a:rPr>
              <a:t>always</a:t>
            </a:r>
            <a:r>
              <a:rPr dirty="0" sz="2000" spc="130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+1.</a:t>
            </a:r>
            <a:endParaRPr sz="2000">
              <a:latin typeface="Times New Roman"/>
              <a:cs typeface="Times New Roman"/>
            </a:endParaRPr>
          </a:p>
          <a:p>
            <a:pPr marL="501650" marR="236854">
              <a:lnSpc>
                <a:spcPct val="100000"/>
              </a:lnSpc>
              <a:spcBef>
                <a:spcPts val="10"/>
              </a:spcBef>
              <a:tabLst>
                <a:tab pos="3270885" algn="l"/>
              </a:tabLst>
            </a:pPr>
            <a:r>
              <a:rPr dirty="0" sz="2000" b="1">
                <a:latin typeface="Times New Roman"/>
                <a:cs typeface="Times New Roman"/>
              </a:rPr>
              <a:t>Except, </a:t>
            </a:r>
            <a:r>
              <a:rPr dirty="0" sz="2000">
                <a:latin typeface="Times New Roman"/>
                <a:cs typeface="Times New Roman"/>
              </a:rPr>
              <a:t>hydrogen </a:t>
            </a:r>
            <a:r>
              <a:rPr dirty="0" sz="2000" spc="-5">
                <a:latin typeface="Times New Roman"/>
                <a:cs typeface="Times New Roman"/>
              </a:rPr>
              <a:t>in the </a:t>
            </a:r>
            <a:r>
              <a:rPr dirty="0" sz="2000" b="1">
                <a:latin typeface="Times New Roman"/>
                <a:cs typeface="Times New Roman"/>
              </a:rPr>
              <a:t>hydride </a:t>
            </a:r>
            <a:r>
              <a:rPr dirty="0" sz="2000" spc="-5">
                <a:latin typeface="Times New Roman"/>
                <a:cs typeface="Times New Roman"/>
              </a:rPr>
              <a:t>compounds (compound </a:t>
            </a:r>
            <a:r>
              <a:rPr dirty="0" sz="2000">
                <a:latin typeface="Times New Roman"/>
                <a:cs typeface="Times New Roman"/>
              </a:rPr>
              <a:t>of H </a:t>
            </a:r>
            <a:r>
              <a:rPr dirty="0" sz="2000" spc="-5">
                <a:latin typeface="Times New Roman"/>
                <a:cs typeface="Times New Roman"/>
              </a:rPr>
              <a:t>with </a:t>
            </a:r>
            <a:r>
              <a:rPr dirty="0" sz="2000" spc="-10">
                <a:latin typeface="Times New Roman"/>
                <a:cs typeface="Times New Roman"/>
              </a:rPr>
              <a:t>metal),  </a:t>
            </a:r>
            <a:r>
              <a:rPr dirty="0" sz="2000" spc="-5">
                <a:latin typeface="Times New Roman"/>
                <a:cs typeface="Times New Roman"/>
              </a:rPr>
              <a:t>oxidation number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7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H,</a:t>
            </a:r>
            <a:r>
              <a:rPr dirty="0" sz="2000" spc="2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	</a:t>
            </a:r>
            <a:r>
              <a:rPr dirty="0" sz="2000" spc="5">
                <a:latin typeface="Times New Roman"/>
                <a:cs typeface="Times New Roman"/>
              </a:rPr>
              <a:t>–</a:t>
            </a:r>
            <a:r>
              <a:rPr dirty="0" sz="2000" spc="5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  <a:p>
            <a:pPr marL="501650">
              <a:lnSpc>
                <a:spcPct val="100000"/>
              </a:lnSpc>
            </a:pPr>
            <a:r>
              <a:rPr dirty="0" sz="2000" spc="-5">
                <a:latin typeface="Times New Roman"/>
                <a:cs typeface="Times New Roman"/>
              </a:rPr>
              <a:t>Example:</a:t>
            </a:r>
            <a:endParaRPr sz="2000">
              <a:latin typeface="Times New Roman"/>
              <a:cs typeface="Times New Roman"/>
            </a:endParaRPr>
          </a:p>
          <a:p>
            <a:pPr marL="952500">
              <a:lnSpc>
                <a:spcPct val="100000"/>
              </a:lnSpc>
              <a:tabLst>
                <a:tab pos="6797675" algn="l"/>
              </a:tabLst>
            </a:pPr>
            <a:r>
              <a:rPr dirty="0" sz="2000">
                <a:latin typeface="Times New Roman"/>
                <a:cs typeface="Times New Roman"/>
              </a:rPr>
              <a:t>In the compound of </a:t>
            </a:r>
            <a:r>
              <a:rPr dirty="0" sz="2000" spc="10">
                <a:latin typeface="Times New Roman"/>
                <a:cs typeface="Times New Roman"/>
              </a:rPr>
              <a:t>H</a:t>
            </a:r>
            <a:r>
              <a:rPr dirty="0" baseline="-28985" sz="1725" spc="15">
                <a:latin typeface="Times New Roman"/>
                <a:cs typeface="Times New Roman"/>
              </a:rPr>
              <a:t>2</a:t>
            </a:r>
            <a:r>
              <a:rPr dirty="0" sz="2000" spc="10">
                <a:latin typeface="Times New Roman"/>
                <a:cs typeface="Times New Roman"/>
              </a:rPr>
              <a:t>O, </a:t>
            </a:r>
            <a:r>
              <a:rPr dirty="0" sz="2000" spc="5">
                <a:latin typeface="Times New Roman"/>
                <a:cs typeface="Times New Roman"/>
              </a:rPr>
              <a:t>NH</a:t>
            </a:r>
            <a:r>
              <a:rPr dirty="0" baseline="-28985" sz="1725" spc="7">
                <a:latin typeface="Times New Roman"/>
                <a:cs typeface="Times New Roman"/>
              </a:rPr>
              <a:t>3</a:t>
            </a:r>
            <a:r>
              <a:rPr dirty="0" sz="2000" spc="5">
                <a:latin typeface="Times New Roman"/>
                <a:cs typeface="Times New Roman"/>
              </a:rPr>
              <a:t>, </a:t>
            </a:r>
            <a:r>
              <a:rPr dirty="0" sz="2000">
                <a:latin typeface="Times New Roman"/>
                <a:cs typeface="Times New Roman"/>
              </a:rPr>
              <a:t>H</a:t>
            </a:r>
            <a:r>
              <a:rPr dirty="0" baseline="-28985" sz="1725">
                <a:latin typeface="Times New Roman"/>
                <a:cs typeface="Times New Roman"/>
              </a:rPr>
              <a:t>2</a:t>
            </a:r>
            <a:r>
              <a:rPr dirty="0" sz="2000">
                <a:latin typeface="Times New Roman"/>
                <a:cs typeface="Times New Roman"/>
              </a:rPr>
              <a:t>S, </a:t>
            </a:r>
            <a:r>
              <a:rPr dirty="0" sz="2000" spc="-5">
                <a:latin typeface="Times New Roman"/>
                <a:cs typeface="Times New Roman"/>
              </a:rPr>
              <a:t>HCl,</a:t>
            </a:r>
            <a:r>
              <a:rPr dirty="0" sz="2000" spc="6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HNO</a:t>
            </a:r>
            <a:r>
              <a:rPr dirty="0" baseline="-28985" sz="1725" spc="7">
                <a:latin typeface="Times New Roman"/>
                <a:cs typeface="Times New Roman"/>
              </a:rPr>
              <a:t>3,</a:t>
            </a:r>
            <a:r>
              <a:rPr dirty="0" baseline="-28985" sz="1725" spc="33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H</a:t>
            </a:r>
            <a:r>
              <a:rPr dirty="0" baseline="-28985" sz="1725" spc="7">
                <a:latin typeface="Times New Roman"/>
                <a:cs typeface="Times New Roman"/>
              </a:rPr>
              <a:t>2</a:t>
            </a:r>
            <a:r>
              <a:rPr dirty="0" sz="2000" spc="5">
                <a:latin typeface="Times New Roman"/>
                <a:cs typeface="Times New Roman"/>
              </a:rPr>
              <a:t>SO</a:t>
            </a:r>
            <a:r>
              <a:rPr dirty="0" baseline="-28985" sz="1725" spc="7">
                <a:latin typeface="Times New Roman"/>
                <a:cs typeface="Times New Roman"/>
              </a:rPr>
              <a:t>4,	</a:t>
            </a:r>
            <a:r>
              <a:rPr dirty="0" sz="2000" spc="-5">
                <a:latin typeface="Times New Roman"/>
                <a:cs typeface="Times New Roman"/>
              </a:rPr>
              <a:t>oxidation</a:t>
            </a:r>
            <a:endParaRPr sz="2000">
              <a:latin typeface="Times New Roman"/>
              <a:cs typeface="Times New Roman"/>
            </a:endParaRPr>
          </a:p>
          <a:p>
            <a:pPr marL="501650">
              <a:lnSpc>
                <a:spcPct val="100000"/>
              </a:lnSpc>
              <a:spcBef>
                <a:spcPts val="430"/>
              </a:spcBef>
            </a:pPr>
            <a:r>
              <a:rPr dirty="0" sz="2000" spc="-5">
                <a:latin typeface="Times New Roman"/>
                <a:cs typeface="Times New Roman"/>
              </a:rPr>
              <a:t>number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b="1">
                <a:latin typeface="Times New Roman"/>
                <a:cs typeface="Times New Roman"/>
              </a:rPr>
              <a:t>H,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 spc="55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+1</a:t>
            </a:r>
            <a:endParaRPr sz="2000">
              <a:latin typeface="Times New Roman"/>
              <a:cs typeface="Times New Roman"/>
            </a:endParaRPr>
          </a:p>
          <a:p>
            <a:pPr marL="9525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In the </a:t>
            </a:r>
            <a:r>
              <a:rPr dirty="0" sz="2000" b="1">
                <a:latin typeface="Times New Roman"/>
                <a:cs typeface="Times New Roman"/>
              </a:rPr>
              <a:t>hydride compound, </a:t>
            </a:r>
            <a:r>
              <a:rPr dirty="0" sz="2000" spc="-5">
                <a:latin typeface="Times New Roman"/>
                <a:cs typeface="Times New Roman"/>
              </a:rPr>
              <a:t>like LiH, </a:t>
            </a:r>
            <a:r>
              <a:rPr dirty="0" sz="2000">
                <a:latin typeface="Times New Roman"/>
                <a:cs typeface="Times New Roman"/>
              </a:rPr>
              <a:t>NaH, </a:t>
            </a:r>
            <a:r>
              <a:rPr dirty="0" sz="2000" spc="5">
                <a:latin typeface="Times New Roman"/>
                <a:cs typeface="Times New Roman"/>
              </a:rPr>
              <a:t>MgH</a:t>
            </a:r>
            <a:r>
              <a:rPr dirty="0" baseline="-28985" sz="1725" spc="7">
                <a:latin typeface="Times New Roman"/>
                <a:cs typeface="Times New Roman"/>
              </a:rPr>
              <a:t>2</a:t>
            </a:r>
            <a:r>
              <a:rPr dirty="0" sz="2000" spc="5">
                <a:latin typeface="Times New Roman"/>
                <a:cs typeface="Times New Roman"/>
              </a:rPr>
              <a:t>, </a:t>
            </a:r>
            <a:r>
              <a:rPr dirty="0" sz="2000" spc="-5">
                <a:latin typeface="Times New Roman"/>
                <a:cs typeface="Times New Roman"/>
              </a:rPr>
              <a:t>oxidation</a:t>
            </a:r>
            <a:r>
              <a:rPr dirty="0" sz="2000" spc="9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</a:t>
            </a:r>
            <a:endParaRPr sz="2000">
              <a:latin typeface="Times New Roman"/>
              <a:cs typeface="Times New Roman"/>
            </a:endParaRPr>
          </a:p>
          <a:p>
            <a:pPr marL="501650">
              <a:lnSpc>
                <a:spcPct val="100000"/>
              </a:lnSpc>
              <a:spcBef>
                <a:spcPts val="430"/>
              </a:spcBef>
              <a:tabLst>
                <a:tab pos="842644" algn="l"/>
              </a:tabLst>
            </a:pPr>
            <a:r>
              <a:rPr dirty="0" sz="2000">
                <a:latin typeface="Times New Roman"/>
                <a:cs typeface="Times New Roman"/>
              </a:rPr>
              <a:t>of	</a:t>
            </a:r>
            <a:r>
              <a:rPr dirty="0" sz="2000" b="1">
                <a:latin typeface="Times New Roman"/>
                <a:cs typeface="Times New Roman"/>
              </a:rPr>
              <a:t>H,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–</a:t>
            </a:r>
            <a:r>
              <a:rPr dirty="0" sz="2000" b="1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465580" y="2790358"/>
          <a:ext cx="6934200" cy="37217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9110"/>
                <a:gridCol w="3006725"/>
                <a:gridCol w="1797685"/>
                <a:gridCol w="360045"/>
              </a:tblGrid>
              <a:tr h="398641">
                <a:tc>
                  <a:txBody>
                    <a:bodyPr/>
                    <a:lstStyle/>
                    <a:p>
                      <a:pPr algn="ctr" marR="427355">
                        <a:lnSpc>
                          <a:spcPts val="2620"/>
                        </a:lnSpc>
                      </a:pPr>
                      <a:r>
                        <a:rPr dirty="0" sz="2400" spc="-5" b="1">
                          <a:latin typeface="Times New Roman"/>
                          <a:cs typeface="Times New Roman"/>
                        </a:rPr>
                        <a:t>Nonmetal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2225">
                        <a:lnSpc>
                          <a:spcPts val="2620"/>
                        </a:lnSpc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Oxidation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5" b="1">
                          <a:latin typeface="Times New Roman"/>
                          <a:cs typeface="Times New Roman"/>
                        </a:rPr>
                        <a:t>State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47345">
                        <a:lnSpc>
                          <a:spcPts val="2620"/>
                        </a:lnSpc>
                      </a:pPr>
                      <a:r>
                        <a:rPr dirty="0" sz="2400" spc="-5" b="1">
                          <a:latin typeface="Times New Roman"/>
                          <a:cs typeface="Times New Roman"/>
                        </a:rPr>
                        <a:t>Example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508732">
                <a:tc>
                  <a:txBody>
                    <a:bodyPr/>
                    <a:lstStyle/>
                    <a:p>
                      <a:pPr algn="ctr" marR="426084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2400">
                          <a:latin typeface="Times New Roman"/>
                          <a:cs typeface="Times New Roman"/>
                        </a:rPr>
                        <a:t>F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39"/>
                </a:tc>
                <a:tc>
                  <a:txBody>
                    <a:bodyPr/>
                    <a:lstStyle/>
                    <a:p>
                      <a:pPr algn="ctr" marR="1968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2400">
                          <a:latin typeface="Times New Roman"/>
                          <a:cs typeface="Times New Roman"/>
                        </a:rPr>
                        <a:t>-1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39"/>
                </a:tc>
                <a:tc>
                  <a:txBody>
                    <a:bodyPr/>
                    <a:lstStyle/>
                    <a:p>
                      <a:pPr algn="ctr" marL="34988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2400" spc="-5">
                          <a:latin typeface="Times New Roman"/>
                          <a:cs typeface="Times New Roman"/>
                        </a:rPr>
                        <a:t>CF</a:t>
                      </a:r>
                      <a:r>
                        <a:rPr dirty="0" baseline="-23809" sz="2100" spc="-7">
                          <a:latin typeface="Times New Roman"/>
                          <a:cs typeface="Times New Roman"/>
                        </a:rPr>
                        <a:t>4</a:t>
                      </a:r>
                      <a:endParaRPr baseline="-23809"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509904">
                <a:tc>
                  <a:txBody>
                    <a:bodyPr/>
                    <a:lstStyle/>
                    <a:p>
                      <a:pPr algn="ctr" marR="42354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2400">
                          <a:latin typeface="Times New Roman"/>
                          <a:cs typeface="Times New Roman"/>
                        </a:rPr>
                        <a:t>H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 marR="1968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2400">
                          <a:latin typeface="Times New Roman"/>
                          <a:cs typeface="Times New Roman"/>
                        </a:rPr>
                        <a:t>+1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 marL="34988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2400" spc="-5">
                          <a:latin typeface="Times New Roman"/>
                          <a:cs typeface="Times New Roman"/>
                        </a:rPr>
                        <a:t>CH</a:t>
                      </a:r>
                      <a:r>
                        <a:rPr dirty="0" baseline="-23809" sz="2100" spc="-7">
                          <a:latin typeface="Times New Roman"/>
                          <a:cs typeface="Times New Roman"/>
                        </a:rPr>
                        <a:t>4</a:t>
                      </a:r>
                      <a:endParaRPr baseline="-23809"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510540">
                <a:tc>
                  <a:txBody>
                    <a:bodyPr/>
                    <a:lstStyle/>
                    <a:p>
                      <a:pPr algn="ctr" marR="42354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2400">
                          <a:latin typeface="Times New Roman"/>
                          <a:cs typeface="Times New Roman"/>
                        </a:rPr>
                        <a:t>O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 marR="1968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2400">
                          <a:latin typeface="Times New Roman"/>
                          <a:cs typeface="Times New Roman"/>
                        </a:rPr>
                        <a:t>-2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 marL="34988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2400" spc="-5">
                          <a:latin typeface="Times New Roman"/>
                          <a:cs typeface="Times New Roman"/>
                        </a:rPr>
                        <a:t>CO</a:t>
                      </a:r>
                      <a:r>
                        <a:rPr dirty="0" baseline="-23809" sz="2100" spc="-7">
                          <a:latin typeface="Times New Roman"/>
                          <a:cs typeface="Times New Roman"/>
                        </a:rPr>
                        <a:t>2</a:t>
                      </a:r>
                      <a:endParaRPr baseline="-23809"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509905">
                <a:tc>
                  <a:txBody>
                    <a:bodyPr/>
                    <a:lstStyle/>
                    <a:p>
                      <a:pPr algn="ctr" marR="42481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2400" spc="-5">
                          <a:latin typeface="Times New Roman"/>
                          <a:cs typeface="Times New Roman"/>
                        </a:rPr>
                        <a:t>Group</a:t>
                      </a:r>
                      <a:r>
                        <a:rPr dirty="0" sz="24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latin typeface="Times New Roman"/>
                          <a:cs typeface="Times New Roman"/>
                        </a:rPr>
                        <a:t>7A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 marR="1968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2400">
                          <a:latin typeface="Times New Roman"/>
                          <a:cs typeface="Times New Roman"/>
                        </a:rPr>
                        <a:t>-1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 marL="34861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2400" spc="-5">
                          <a:latin typeface="Times New Roman"/>
                          <a:cs typeface="Times New Roman"/>
                        </a:rPr>
                        <a:t>CCl</a:t>
                      </a:r>
                      <a:r>
                        <a:rPr dirty="0" baseline="-23809" sz="2100" spc="-7">
                          <a:latin typeface="Times New Roman"/>
                          <a:cs typeface="Times New Roman"/>
                        </a:rPr>
                        <a:t>4</a:t>
                      </a:r>
                      <a:endParaRPr baseline="-23809"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509904">
                <a:tc>
                  <a:txBody>
                    <a:bodyPr/>
                    <a:lstStyle/>
                    <a:p>
                      <a:pPr algn="ctr" marR="42481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2400" spc="-5">
                          <a:latin typeface="Times New Roman"/>
                          <a:cs typeface="Times New Roman"/>
                        </a:rPr>
                        <a:t>Group</a:t>
                      </a:r>
                      <a:r>
                        <a:rPr dirty="0" sz="24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latin typeface="Times New Roman"/>
                          <a:cs typeface="Times New Roman"/>
                        </a:rPr>
                        <a:t>6A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 marR="1968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2400">
                          <a:latin typeface="Times New Roman"/>
                          <a:cs typeface="Times New Roman"/>
                        </a:rPr>
                        <a:t>-2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 marL="34988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2400" spc="-5">
                          <a:latin typeface="Times New Roman"/>
                          <a:cs typeface="Times New Roman"/>
                        </a:rPr>
                        <a:t>CS</a:t>
                      </a:r>
                      <a:r>
                        <a:rPr dirty="0" baseline="-23809" sz="2100" spc="-7">
                          <a:latin typeface="Times New Roman"/>
                          <a:cs typeface="Times New Roman"/>
                        </a:rPr>
                        <a:t>2</a:t>
                      </a:r>
                      <a:endParaRPr baseline="-23809"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512515">
                <a:tc>
                  <a:txBody>
                    <a:bodyPr/>
                    <a:lstStyle/>
                    <a:p>
                      <a:pPr algn="ctr" marR="42481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2400" spc="-5">
                          <a:latin typeface="Times New Roman"/>
                          <a:cs typeface="Times New Roman"/>
                        </a:rPr>
                        <a:t>Group</a:t>
                      </a:r>
                      <a:r>
                        <a:rPr dirty="0" sz="24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latin typeface="Times New Roman"/>
                          <a:cs typeface="Times New Roman"/>
                        </a:rPr>
                        <a:t>5A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 marR="1968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2400">
                          <a:latin typeface="Times New Roman"/>
                          <a:cs typeface="Times New Roman"/>
                        </a:rPr>
                        <a:t>-3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 marL="34988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2400" spc="-10">
                          <a:latin typeface="Times New Roman"/>
                          <a:cs typeface="Times New Roman"/>
                        </a:rPr>
                        <a:t>NH</a:t>
                      </a:r>
                      <a:r>
                        <a:rPr dirty="0" baseline="-23809" sz="2100" spc="-15">
                          <a:latin typeface="Times New Roman"/>
                          <a:cs typeface="Times New Roman"/>
                        </a:rPr>
                        <a:t>3</a:t>
                      </a:r>
                      <a:endParaRPr baseline="-23809"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11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1605"/>
                        </a:lnSpc>
                        <a:spcBef>
                          <a:spcPts val="35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26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0"/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9100" y="389890"/>
            <a:ext cx="834961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/>
              <a:t>Rules for </a:t>
            </a:r>
            <a:r>
              <a:rPr dirty="0" sz="4400" spc="-5"/>
              <a:t>Assigning Oxidation</a:t>
            </a:r>
            <a:r>
              <a:rPr dirty="0" sz="4400" spc="-10"/>
              <a:t> </a:t>
            </a:r>
            <a:r>
              <a:rPr dirty="0" sz="4400" spc="-5"/>
              <a:t>States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383540" y="1176020"/>
            <a:ext cx="8157845" cy="1000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22300" marR="5080" indent="-609600">
              <a:lnSpc>
                <a:spcPct val="100000"/>
              </a:lnSpc>
              <a:spcBef>
                <a:spcPts val="100"/>
              </a:spcBef>
              <a:tabLst>
                <a:tab pos="621665" algn="l"/>
              </a:tabLst>
            </a:pPr>
            <a:r>
              <a:rPr dirty="0" sz="3200">
                <a:latin typeface="Times New Roman"/>
                <a:cs typeface="Times New Roman"/>
              </a:rPr>
              <a:t>5.	</a:t>
            </a:r>
            <a:r>
              <a:rPr dirty="0" sz="3200" spc="-5">
                <a:latin typeface="Times New Roman"/>
                <a:cs typeface="Times New Roman"/>
              </a:rPr>
              <a:t>in their </a:t>
            </a:r>
            <a:r>
              <a:rPr dirty="0" sz="3200">
                <a:latin typeface="Times New Roman"/>
                <a:cs typeface="Times New Roman"/>
              </a:rPr>
              <a:t>compounds, </a:t>
            </a:r>
            <a:r>
              <a:rPr dirty="0" sz="3200" spc="-5">
                <a:latin typeface="Times New Roman"/>
                <a:cs typeface="Times New Roman"/>
              </a:rPr>
              <a:t>nonmetals </a:t>
            </a:r>
            <a:r>
              <a:rPr dirty="0" sz="3200">
                <a:latin typeface="Times New Roman"/>
                <a:cs typeface="Times New Roman"/>
              </a:rPr>
              <a:t>have </a:t>
            </a:r>
            <a:r>
              <a:rPr dirty="0" sz="3200" spc="-5">
                <a:latin typeface="Times New Roman"/>
                <a:cs typeface="Times New Roman"/>
              </a:rPr>
              <a:t>oxidation  states </a:t>
            </a:r>
            <a:r>
              <a:rPr dirty="0" sz="3200">
                <a:latin typeface="Times New Roman"/>
                <a:cs typeface="Times New Roman"/>
              </a:rPr>
              <a:t>according </a:t>
            </a:r>
            <a:r>
              <a:rPr dirty="0" sz="3200" spc="-5">
                <a:latin typeface="Times New Roman"/>
                <a:cs typeface="Times New Roman"/>
              </a:rPr>
              <a:t>to the table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below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0739" y="2202179"/>
            <a:ext cx="32004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484">
                <a:latin typeface="UnDotum"/>
                <a:cs typeface="UnDotum"/>
              </a:rPr>
              <a:t></a:t>
            </a:r>
            <a:endParaRPr sz="2800">
              <a:latin typeface="UnDotum"/>
              <a:cs typeface="UnDot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74139" y="2239009"/>
            <a:ext cx="606234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>
                <a:latin typeface="Times New Roman"/>
                <a:cs typeface="Times New Roman"/>
              </a:rPr>
              <a:t>nonmetals </a:t>
            </a:r>
            <a:r>
              <a:rPr dirty="0" sz="2800">
                <a:latin typeface="Times New Roman"/>
                <a:cs typeface="Times New Roman"/>
              </a:rPr>
              <a:t>higher on the </a:t>
            </a:r>
            <a:r>
              <a:rPr dirty="0" sz="2800" spc="-5">
                <a:latin typeface="Times New Roman"/>
                <a:cs typeface="Times New Roman"/>
              </a:rPr>
              <a:t>table take</a:t>
            </a:r>
            <a:r>
              <a:rPr dirty="0" sz="2800" spc="-10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priority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66469" y="4272280"/>
            <a:ext cx="741680" cy="741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17500"/>
              </a:lnSpc>
              <a:spcBef>
                <a:spcPts val="100"/>
              </a:spcBef>
            </a:pPr>
            <a:r>
              <a:rPr dirty="0" baseline="16666" sz="3000" spc="-7">
                <a:latin typeface="Times New Roman"/>
                <a:cs typeface="Times New Roman"/>
              </a:rPr>
              <a:t>S</a:t>
            </a:r>
            <a:r>
              <a:rPr dirty="0" baseline="16666" sz="3000" spc="15">
                <a:latin typeface="Times New Roman"/>
                <a:cs typeface="Times New Roman"/>
              </a:rPr>
              <a:t>n</a:t>
            </a:r>
            <a:r>
              <a:rPr dirty="0" baseline="57971" sz="1725" spc="15">
                <a:latin typeface="Times New Roman"/>
                <a:cs typeface="Times New Roman"/>
              </a:rPr>
              <a:t>4+</a:t>
            </a:r>
            <a:r>
              <a:rPr dirty="0" sz="1150" spc="-10">
                <a:latin typeface="Times New Roman"/>
                <a:cs typeface="Times New Roman"/>
              </a:rPr>
              <a:t>(</a:t>
            </a:r>
            <a:r>
              <a:rPr dirty="0" sz="1150">
                <a:latin typeface="Times New Roman"/>
                <a:cs typeface="Times New Roman"/>
              </a:rPr>
              <a:t>aq)  </a:t>
            </a:r>
            <a:r>
              <a:rPr dirty="0" baseline="16666" sz="3000" spc="-7">
                <a:latin typeface="Times New Roman"/>
                <a:cs typeface="Times New Roman"/>
              </a:rPr>
              <a:t>Cl</a:t>
            </a:r>
            <a:r>
              <a:rPr dirty="0" sz="1150" spc="-5">
                <a:latin typeface="Times New Roman"/>
                <a:cs typeface="Times New Roman"/>
              </a:rPr>
              <a:t>2(g)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71166" y="4325620"/>
            <a:ext cx="798830" cy="66738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38100" marR="31115" indent="54610">
              <a:lnSpc>
                <a:spcPts val="2230"/>
              </a:lnSpc>
              <a:spcBef>
                <a:spcPts val="315"/>
              </a:spcBef>
            </a:pPr>
            <a:r>
              <a:rPr dirty="0" baseline="16666" sz="3000" spc="7">
                <a:latin typeface="Times New Roman"/>
                <a:cs typeface="Times New Roman"/>
              </a:rPr>
              <a:t>S</a:t>
            </a:r>
            <a:r>
              <a:rPr dirty="0" baseline="16666" sz="3000" spc="30">
                <a:latin typeface="Times New Roman"/>
                <a:cs typeface="Times New Roman"/>
              </a:rPr>
              <a:t>n</a:t>
            </a:r>
            <a:r>
              <a:rPr dirty="0" baseline="57971" sz="1725" spc="15">
                <a:latin typeface="Times New Roman"/>
                <a:cs typeface="Times New Roman"/>
              </a:rPr>
              <a:t>2+</a:t>
            </a:r>
            <a:r>
              <a:rPr dirty="0" sz="1150" spc="-10">
                <a:latin typeface="Times New Roman"/>
                <a:cs typeface="Times New Roman"/>
              </a:rPr>
              <a:t>(</a:t>
            </a:r>
            <a:r>
              <a:rPr dirty="0" sz="1150">
                <a:latin typeface="Times New Roman"/>
                <a:cs typeface="Times New Roman"/>
              </a:rPr>
              <a:t>aq)  </a:t>
            </a:r>
            <a:r>
              <a:rPr dirty="0" sz="2000">
                <a:latin typeface="Times New Roman"/>
                <a:cs typeface="Times New Roman"/>
              </a:rPr>
              <a:t>2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Cl</a:t>
            </a:r>
            <a:r>
              <a:rPr dirty="0" baseline="28985" sz="1725">
                <a:latin typeface="Times New Roman"/>
                <a:cs typeface="Times New Roman"/>
              </a:rPr>
              <a:t>-</a:t>
            </a:r>
            <a:endParaRPr baseline="28985" sz="1725">
              <a:latin typeface="Times New Roman"/>
              <a:cs typeface="Times New Roman"/>
            </a:endParaRPr>
          </a:p>
          <a:p>
            <a:pPr marL="519430">
              <a:lnSpc>
                <a:spcPts val="375"/>
              </a:lnSpc>
            </a:pPr>
            <a:r>
              <a:rPr dirty="0" sz="1150" spc="-5">
                <a:latin typeface="Times New Roman"/>
                <a:cs typeface="Times New Roman"/>
              </a:rPr>
              <a:t>(g)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7469" y="149859"/>
            <a:ext cx="8681085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682625" algn="l"/>
                <a:tab pos="2404110" algn="l"/>
                <a:tab pos="4039870" algn="l"/>
                <a:tab pos="5551805" algn="l"/>
                <a:tab pos="6713220" algn="l"/>
                <a:tab pos="7346950" algn="l"/>
              </a:tabLst>
            </a:pPr>
            <a:r>
              <a:rPr dirty="0" sz="2400" spc="-10" b="1">
                <a:solidFill>
                  <a:srgbClr val="000000"/>
                </a:solidFill>
                <a:latin typeface="Comic Sans MS"/>
                <a:cs typeface="Comic Sans MS"/>
              </a:rPr>
              <a:t>A</a:t>
            </a:r>
            <a:r>
              <a:rPr dirty="0" sz="2400" b="1">
                <a:solidFill>
                  <a:srgbClr val="000000"/>
                </a:solidFill>
                <a:latin typeface="Comic Sans MS"/>
                <a:cs typeface="Comic Sans MS"/>
              </a:rPr>
              <a:t>.	R</a:t>
            </a:r>
            <a:r>
              <a:rPr dirty="0" sz="2400" spc="-5" b="1">
                <a:solidFill>
                  <a:srgbClr val="000000"/>
                </a:solidFill>
                <a:latin typeface="Comic Sans MS"/>
                <a:cs typeface="Comic Sans MS"/>
              </a:rPr>
              <a:t>e</a:t>
            </a:r>
            <a:r>
              <a:rPr dirty="0" sz="2400" spc="-15" b="1">
                <a:solidFill>
                  <a:srgbClr val="000000"/>
                </a:solidFill>
                <a:latin typeface="Comic Sans MS"/>
                <a:cs typeface="Comic Sans MS"/>
              </a:rPr>
              <a:t>d</a:t>
            </a:r>
            <a:r>
              <a:rPr dirty="0" sz="2400" b="1">
                <a:solidFill>
                  <a:srgbClr val="000000"/>
                </a:solidFill>
                <a:latin typeface="Comic Sans MS"/>
                <a:cs typeface="Comic Sans MS"/>
              </a:rPr>
              <a:t>u</a:t>
            </a:r>
            <a:r>
              <a:rPr dirty="0" sz="2400" spc="5" b="1">
                <a:solidFill>
                  <a:srgbClr val="000000"/>
                </a:solidFill>
                <a:latin typeface="Comic Sans MS"/>
                <a:cs typeface="Comic Sans MS"/>
              </a:rPr>
              <a:t>c</a:t>
            </a:r>
            <a:r>
              <a:rPr dirty="0" sz="2400" spc="-15" b="1">
                <a:solidFill>
                  <a:srgbClr val="000000"/>
                </a:solidFill>
                <a:latin typeface="Comic Sans MS"/>
                <a:cs typeface="Comic Sans MS"/>
              </a:rPr>
              <a:t>t</a:t>
            </a:r>
            <a:r>
              <a:rPr dirty="0" sz="2400" b="1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dirty="0" sz="2400" spc="-5" b="1">
                <a:solidFill>
                  <a:srgbClr val="000000"/>
                </a:solidFill>
                <a:latin typeface="Comic Sans MS"/>
                <a:cs typeface="Comic Sans MS"/>
              </a:rPr>
              <a:t>o</a:t>
            </a:r>
            <a:r>
              <a:rPr dirty="0" sz="2400" b="1">
                <a:solidFill>
                  <a:srgbClr val="000000"/>
                </a:solidFill>
                <a:latin typeface="Comic Sans MS"/>
                <a:cs typeface="Comic Sans MS"/>
              </a:rPr>
              <a:t>n	</a:t>
            </a:r>
            <a:r>
              <a:rPr dirty="0" sz="2400" spc="-5" b="1">
                <a:solidFill>
                  <a:srgbClr val="000000"/>
                </a:solidFill>
                <a:latin typeface="Comic Sans MS"/>
                <a:cs typeface="Comic Sans MS"/>
              </a:rPr>
              <a:t>o</a:t>
            </a:r>
            <a:r>
              <a:rPr dirty="0" sz="2400" b="1">
                <a:solidFill>
                  <a:srgbClr val="000000"/>
                </a:solidFill>
                <a:latin typeface="Comic Sans MS"/>
                <a:cs typeface="Comic Sans MS"/>
              </a:rPr>
              <a:t>x</a:t>
            </a:r>
            <a:r>
              <a:rPr dirty="0" sz="2400" spc="-5" b="1">
                <a:solidFill>
                  <a:srgbClr val="000000"/>
                </a:solidFill>
                <a:latin typeface="Comic Sans MS"/>
                <a:cs typeface="Comic Sans MS"/>
              </a:rPr>
              <a:t>idatio</a:t>
            </a:r>
            <a:r>
              <a:rPr dirty="0" sz="2400" b="1">
                <a:solidFill>
                  <a:srgbClr val="000000"/>
                </a:solidFill>
                <a:latin typeface="Comic Sans MS"/>
                <a:cs typeface="Comic Sans MS"/>
              </a:rPr>
              <a:t>n	r</a:t>
            </a:r>
            <a:r>
              <a:rPr dirty="0" sz="2400" spc="-5" b="1">
                <a:solidFill>
                  <a:srgbClr val="000000"/>
                </a:solidFill>
                <a:latin typeface="Comic Sans MS"/>
                <a:cs typeface="Comic Sans MS"/>
              </a:rPr>
              <a:t>ea</a:t>
            </a:r>
            <a:r>
              <a:rPr dirty="0" sz="2400" spc="5" b="1">
                <a:solidFill>
                  <a:srgbClr val="000000"/>
                </a:solidFill>
                <a:latin typeface="Comic Sans MS"/>
                <a:cs typeface="Comic Sans MS"/>
              </a:rPr>
              <a:t>c</a:t>
            </a:r>
            <a:r>
              <a:rPr dirty="0" sz="2400" spc="-5" b="1">
                <a:solidFill>
                  <a:srgbClr val="000000"/>
                </a:solidFill>
                <a:latin typeface="Comic Sans MS"/>
                <a:cs typeface="Comic Sans MS"/>
              </a:rPr>
              <a:t>tio</a:t>
            </a:r>
            <a:r>
              <a:rPr dirty="0" sz="2400" b="1">
                <a:solidFill>
                  <a:srgbClr val="000000"/>
                </a:solidFill>
                <a:latin typeface="Comic Sans MS"/>
                <a:cs typeface="Comic Sans MS"/>
              </a:rPr>
              <a:t>n	</a:t>
            </a:r>
            <a:r>
              <a:rPr dirty="0" sz="2400" spc="-5" b="1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r>
              <a:rPr dirty="0" sz="2400" b="1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dirty="0" sz="2400" spc="-10" b="1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dirty="0" sz="2400" spc="-5" b="1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r>
              <a:rPr dirty="0" sz="2400" b="1">
                <a:solidFill>
                  <a:srgbClr val="FF0000"/>
                </a:solidFill>
                <a:latin typeface="Comic Sans MS"/>
                <a:cs typeface="Comic Sans MS"/>
              </a:rPr>
              <a:t>d	</a:t>
            </a:r>
            <a:r>
              <a:rPr dirty="0" sz="2400" spc="-5" b="1">
                <a:solidFill>
                  <a:srgbClr val="FF0000"/>
                </a:solidFill>
                <a:latin typeface="Comic Sans MS"/>
                <a:cs typeface="Comic Sans MS"/>
              </a:rPr>
              <a:t>o</a:t>
            </a:r>
            <a:r>
              <a:rPr dirty="0" sz="2400" b="1">
                <a:solidFill>
                  <a:srgbClr val="FF0000"/>
                </a:solidFill>
                <a:latin typeface="Comic Sans MS"/>
                <a:cs typeface="Comic Sans MS"/>
              </a:rPr>
              <a:t>n	</a:t>
            </a:r>
            <a:r>
              <a:rPr dirty="0" sz="2400" spc="5" b="1">
                <a:solidFill>
                  <a:srgbClr val="FF0000"/>
                </a:solidFill>
                <a:latin typeface="Comic Sans MS"/>
                <a:cs typeface="Comic Sans MS"/>
              </a:rPr>
              <a:t>o</a:t>
            </a:r>
            <a:r>
              <a:rPr dirty="0" sz="2400" spc="-10" b="1">
                <a:solidFill>
                  <a:srgbClr val="FF0000"/>
                </a:solidFill>
                <a:latin typeface="Comic Sans MS"/>
                <a:cs typeface="Comic Sans MS"/>
              </a:rPr>
              <a:t>x</a:t>
            </a:r>
            <a:r>
              <a:rPr dirty="0" sz="2400" spc="-5" b="1">
                <a:solidFill>
                  <a:srgbClr val="FF0000"/>
                </a:solidFill>
                <a:latin typeface="Comic Sans MS"/>
                <a:cs typeface="Comic Sans MS"/>
              </a:rPr>
              <a:t>idation  </a:t>
            </a:r>
            <a:r>
              <a:rPr dirty="0" sz="2400" spc="-5" b="1">
                <a:solidFill>
                  <a:srgbClr val="FF0000"/>
                </a:solidFill>
                <a:latin typeface="Comic Sans MS"/>
                <a:cs typeface="Comic Sans MS"/>
              </a:rPr>
              <a:t>number</a:t>
            </a:r>
            <a:r>
              <a:rPr dirty="0" sz="2400" spc="-10" b="1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2400" spc="-5" b="1">
                <a:solidFill>
                  <a:srgbClr val="FF0000"/>
                </a:solidFill>
                <a:latin typeface="Comic Sans MS"/>
                <a:cs typeface="Comic Sans MS"/>
              </a:rPr>
              <a:t>change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469" y="942340"/>
            <a:ext cx="8608060" cy="1235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875"/>
              </a:lnSpc>
              <a:spcBef>
                <a:spcPts val="100"/>
              </a:spcBef>
              <a:tabLst>
                <a:tab pos="517525" algn="l"/>
              </a:tabLst>
            </a:pPr>
            <a:r>
              <a:rPr dirty="0" sz="2400" spc="-5">
                <a:latin typeface="Comic Sans MS"/>
                <a:cs typeface="Comic Sans MS"/>
              </a:rPr>
              <a:t>a.	</a:t>
            </a:r>
            <a:r>
              <a:rPr dirty="0" sz="1800" spc="-5">
                <a:latin typeface="Comic Sans MS"/>
                <a:cs typeface="Comic Sans MS"/>
              </a:rPr>
              <a:t>Oxidation</a:t>
            </a:r>
            <a:r>
              <a:rPr dirty="0" sz="1800">
                <a:latin typeface="Comic Sans MS"/>
                <a:cs typeface="Comic Sans MS"/>
              </a:rPr>
              <a:t> </a:t>
            </a:r>
            <a:r>
              <a:rPr dirty="0" sz="1800" spc="-5">
                <a:latin typeface="Comic Sans MS"/>
                <a:cs typeface="Comic Sans MS"/>
              </a:rPr>
              <a:t>reaction</a:t>
            </a:r>
            <a:endParaRPr sz="1800">
              <a:latin typeface="Comic Sans MS"/>
              <a:cs typeface="Comic Sans MS"/>
            </a:endParaRPr>
          </a:p>
          <a:p>
            <a:pPr marL="374650" marR="5080">
              <a:lnSpc>
                <a:spcPts val="2160"/>
              </a:lnSpc>
              <a:spcBef>
                <a:spcPts val="65"/>
              </a:spcBef>
              <a:tabLst>
                <a:tab pos="6913245" algn="l"/>
                <a:tab pos="7271384" algn="l"/>
                <a:tab pos="8402955" algn="l"/>
              </a:tabLst>
            </a:pPr>
            <a:r>
              <a:rPr dirty="0" sz="1800" spc="-10">
                <a:latin typeface="Times New Roman"/>
                <a:cs typeface="Times New Roman"/>
              </a:rPr>
              <a:t>O</a:t>
            </a:r>
            <a:r>
              <a:rPr dirty="0" sz="1800">
                <a:latin typeface="Times New Roman"/>
                <a:cs typeface="Times New Roman"/>
              </a:rPr>
              <a:t>x</a:t>
            </a:r>
            <a:r>
              <a:rPr dirty="0" sz="1800" spc="5">
                <a:latin typeface="Times New Roman"/>
                <a:cs typeface="Times New Roman"/>
              </a:rPr>
              <a:t>i</a:t>
            </a:r>
            <a:r>
              <a:rPr dirty="0" sz="1800">
                <a:latin typeface="Times New Roman"/>
                <a:cs typeface="Times New Roman"/>
              </a:rPr>
              <a:t>dat</a:t>
            </a:r>
            <a:r>
              <a:rPr dirty="0" sz="1800" spc="5">
                <a:latin typeface="Times New Roman"/>
                <a:cs typeface="Times New Roman"/>
              </a:rPr>
              <a:t>i</a:t>
            </a:r>
            <a:r>
              <a:rPr dirty="0" sz="1800">
                <a:latin typeface="Times New Roman"/>
                <a:cs typeface="Times New Roman"/>
              </a:rPr>
              <a:t>on </a:t>
            </a:r>
            <a:r>
              <a:rPr dirty="0" sz="1800" spc="9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re</a:t>
            </a:r>
            <a:r>
              <a:rPr dirty="0" sz="1800" spc="10">
                <a:latin typeface="Times New Roman"/>
                <a:cs typeface="Times New Roman"/>
              </a:rPr>
              <a:t>a</a:t>
            </a:r>
            <a:r>
              <a:rPr dirty="0" sz="1800" spc="-5">
                <a:latin typeface="Times New Roman"/>
                <a:cs typeface="Times New Roman"/>
              </a:rPr>
              <a:t>ct</a:t>
            </a:r>
            <a:r>
              <a:rPr dirty="0" sz="1800" spc="5">
                <a:latin typeface="Times New Roman"/>
                <a:cs typeface="Times New Roman"/>
              </a:rPr>
              <a:t>i</a:t>
            </a:r>
            <a:r>
              <a:rPr dirty="0" sz="1800">
                <a:latin typeface="Times New Roman"/>
                <a:cs typeface="Times New Roman"/>
              </a:rPr>
              <a:t>on </a:t>
            </a:r>
            <a:r>
              <a:rPr dirty="0" sz="1800" spc="9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i</a:t>
            </a:r>
            <a:r>
              <a:rPr dirty="0" sz="1800">
                <a:latin typeface="Times New Roman"/>
                <a:cs typeface="Times New Roman"/>
              </a:rPr>
              <a:t>s </a:t>
            </a:r>
            <a:r>
              <a:rPr dirty="0" sz="1800" spc="9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 </a:t>
            </a:r>
            <a:r>
              <a:rPr dirty="0" sz="1800" spc="95">
                <a:latin typeface="Times New Roman"/>
                <a:cs typeface="Times New Roman"/>
              </a:rPr>
              <a:t> </a:t>
            </a:r>
            <a:r>
              <a:rPr dirty="0" sz="1800" spc="5">
                <a:latin typeface="Times New Roman"/>
                <a:cs typeface="Times New Roman"/>
              </a:rPr>
              <a:t>c</a:t>
            </a:r>
            <a:r>
              <a:rPr dirty="0" sz="1800">
                <a:latin typeface="Times New Roman"/>
                <a:cs typeface="Times New Roman"/>
              </a:rPr>
              <a:t>hemic</a:t>
            </a:r>
            <a:r>
              <a:rPr dirty="0" sz="1800" spc="10">
                <a:latin typeface="Times New Roman"/>
                <a:cs typeface="Times New Roman"/>
              </a:rPr>
              <a:t>a</a:t>
            </a:r>
            <a:r>
              <a:rPr dirty="0" sz="1800">
                <a:latin typeface="Times New Roman"/>
                <a:cs typeface="Times New Roman"/>
              </a:rPr>
              <a:t>l </a:t>
            </a:r>
            <a:r>
              <a:rPr dirty="0" sz="1800" spc="9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r</a:t>
            </a:r>
            <a:r>
              <a:rPr dirty="0" sz="1800" spc="10">
                <a:latin typeface="Times New Roman"/>
                <a:cs typeface="Times New Roman"/>
              </a:rPr>
              <a:t>e</a:t>
            </a:r>
            <a:r>
              <a:rPr dirty="0" sz="1800" spc="-5">
                <a:latin typeface="Times New Roman"/>
                <a:cs typeface="Times New Roman"/>
              </a:rPr>
              <a:t>ac</a:t>
            </a:r>
            <a:r>
              <a:rPr dirty="0" sz="1800" spc="5">
                <a:latin typeface="Times New Roman"/>
                <a:cs typeface="Times New Roman"/>
              </a:rPr>
              <a:t>t</a:t>
            </a:r>
            <a:r>
              <a:rPr dirty="0" sz="1800" spc="-5">
                <a:latin typeface="Times New Roman"/>
                <a:cs typeface="Times New Roman"/>
              </a:rPr>
              <a:t>io</a:t>
            </a:r>
            <a:r>
              <a:rPr dirty="0" sz="1800">
                <a:latin typeface="Times New Roman"/>
                <a:cs typeface="Times New Roman"/>
              </a:rPr>
              <a:t>n </a:t>
            </a:r>
            <a:r>
              <a:rPr dirty="0" sz="1800" spc="9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whi</a:t>
            </a:r>
            <a:r>
              <a:rPr dirty="0" sz="1800" spc="10">
                <a:latin typeface="Times New Roman"/>
                <a:cs typeface="Times New Roman"/>
              </a:rPr>
              <a:t>c</a:t>
            </a:r>
            <a:r>
              <a:rPr dirty="0" sz="1800">
                <a:latin typeface="Times New Roman"/>
                <a:cs typeface="Times New Roman"/>
              </a:rPr>
              <a:t>h </a:t>
            </a:r>
            <a:r>
              <a:rPr dirty="0" sz="1800" spc="9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i</a:t>
            </a:r>
            <a:r>
              <a:rPr dirty="0" sz="1800">
                <a:latin typeface="Times New Roman"/>
                <a:cs typeface="Times New Roman"/>
              </a:rPr>
              <a:t>s </a:t>
            </a:r>
            <a:r>
              <a:rPr dirty="0" sz="1800" spc="9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ac</a:t>
            </a:r>
            <a:r>
              <a:rPr dirty="0" sz="1800" spc="5">
                <a:latin typeface="Times New Roman"/>
                <a:cs typeface="Times New Roman"/>
              </a:rPr>
              <a:t>c</a:t>
            </a:r>
            <a:r>
              <a:rPr dirty="0" sz="1800">
                <a:latin typeface="Times New Roman"/>
                <a:cs typeface="Times New Roman"/>
              </a:rPr>
              <a:t>o</a:t>
            </a:r>
            <a:r>
              <a:rPr dirty="0" sz="1800" spc="-10">
                <a:latin typeface="Times New Roman"/>
                <a:cs typeface="Times New Roman"/>
              </a:rPr>
              <a:t>m</a:t>
            </a:r>
            <a:r>
              <a:rPr dirty="0" sz="1800">
                <a:latin typeface="Times New Roman"/>
                <a:cs typeface="Times New Roman"/>
              </a:rPr>
              <a:t>pan</a:t>
            </a:r>
            <a:r>
              <a:rPr dirty="0" sz="1800" spc="5">
                <a:latin typeface="Times New Roman"/>
                <a:cs typeface="Times New Roman"/>
              </a:rPr>
              <a:t>i</a:t>
            </a:r>
            <a:r>
              <a:rPr dirty="0" sz="1800" spc="-5">
                <a:latin typeface="Times New Roman"/>
                <a:cs typeface="Times New Roman"/>
              </a:rPr>
              <a:t>e</a:t>
            </a:r>
            <a:r>
              <a:rPr dirty="0" sz="1800">
                <a:latin typeface="Times New Roman"/>
                <a:cs typeface="Times New Roman"/>
              </a:rPr>
              <a:t>d	by	</a:t>
            </a:r>
            <a:r>
              <a:rPr dirty="0" sz="1800" spc="5" b="1">
                <a:latin typeface="Times New Roman"/>
                <a:cs typeface="Times New Roman"/>
              </a:rPr>
              <a:t>i</a:t>
            </a:r>
            <a:r>
              <a:rPr dirty="0" sz="1800" spc="-15" b="1">
                <a:latin typeface="Times New Roman"/>
                <a:cs typeface="Times New Roman"/>
              </a:rPr>
              <a:t>n</a:t>
            </a:r>
            <a:r>
              <a:rPr dirty="0" sz="1800" spc="5" b="1">
                <a:latin typeface="Times New Roman"/>
                <a:cs typeface="Times New Roman"/>
              </a:rPr>
              <a:t>c</a:t>
            </a:r>
            <a:r>
              <a:rPr dirty="0" sz="1800" spc="-5" b="1">
                <a:latin typeface="Times New Roman"/>
                <a:cs typeface="Times New Roman"/>
              </a:rPr>
              <a:t>r</a:t>
            </a:r>
            <a:r>
              <a:rPr dirty="0" sz="1800" spc="5" b="1">
                <a:latin typeface="Times New Roman"/>
                <a:cs typeface="Times New Roman"/>
              </a:rPr>
              <a:t>e</a:t>
            </a:r>
            <a:r>
              <a:rPr dirty="0" sz="1800" b="1">
                <a:latin typeface="Times New Roman"/>
                <a:cs typeface="Times New Roman"/>
              </a:rPr>
              <a:t>a</a:t>
            </a:r>
            <a:r>
              <a:rPr dirty="0" sz="1800" spc="-15" b="1">
                <a:latin typeface="Times New Roman"/>
                <a:cs typeface="Times New Roman"/>
              </a:rPr>
              <a:t>s</a:t>
            </a:r>
            <a:r>
              <a:rPr dirty="0" sz="1800" spc="5" b="1">
                <a:latin typeface="Times New Roman"/>
                <a:cs typeface="Times New Roman"/>
              </a:rPr>
              <a:t>i</a:t>
            </a:r>
            <a:r>
              <a:rPr dirty="0" sz="1800" spc="-15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g	</a:t>
            </a:r>
            <a:r>
              <a:rPr dirty="0" sz="1800" spc="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f  oxidation</a:t>
            </a:r>
            <a:r>
              <a:rPr dirty="0" sz="1800" spc="-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number.</a:t>
            </a:r>
            <a:endParaRPr sz="1800">
              <a:latin typeface="Times New Roman"/>
              <a:cs typeface="Times New Roman"/>
            </a:endParaRPr>
          </a:p>
          <a:p>
            <a:pPr marL="3768725">
              <a:lnSpc>
                <a:spcPct val="100000"/>
              </a:lnSpc>
              <a:spcBef>
                <a:spcPts val="110"/>
              </a:spcBef>
            </a:pPr>
            <a:r>
              <a:rPr dirty="0" sz="1800" spc="-5">
                <a:latin typeface="Times New Roman"/>
                <a:cs typeface="Times New Roman"/>
              </a:rPr>
              <a:t>Example: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6569" y="2546350"/>
            <a:ext cx="7444740" cy="1765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0370">
              <a:lnSpc>
                <a:spcPts val="2650"/>
              </a:lnSpc>
              <a:spcBef>
                <a:spcPts val="100"/>
              </a:spcBef>
              <a:tabLst>
                <a:tab pos="2088514" algn="l"/>
              </a:tabLst>
            </a:pPr>
            <a:r>
              <a:rPr dirty="0" baseline="16203" sz="3600" spc="-15">
                <a:latin typeface="Times New Roman"/>
                <a:cs typeface="Times New Roman"/>
              </a:rPr>
              <a:t>S</a:t>
            </a:r>
            <a:r>
              <a:rPr dirty="0" baseline="57539" sz="2100" spc="-15">
                <a:latin typeface="Times New Roman"/>
                <a:cs typeface="Times New Roman"/>
              </a:rPr>
              <a:t>2-</a:t>
            </a:r>
            <a:r>
              <a:rPr dirty="0" sz="1400" spc="-10">
                <a:latin typeface="Times New Roman"/>
                <a:cs typeface="Times New Roman"/>
              </a:rPr>
              <a:t>(aq)	</a:t>
            </a:r>
            <a:r>
              <a:rPr dirty="0" baseline="16203" sz="3600" spc="-7">
                <a:latin typeface="Times New Roman"/>
                <a:cs typeface="Times New Roman"/>
              </a:rPr>
              <a:t>S</a:t>
            </a:r>
            <a:r>
              <a:rPr dirty="0" sz="1400" spc="-5">
                <a:latin typeface="Times New Roman"/>
                <a:cs typeface="Times New Roman"/>
              </a:rPr>
              <a:t>(s)</a:t>
            </a:r>
            <a:endParaRPr sz="1400">
              <a:latin typeface="Times New Roman"/>
              <a:cs typeface="Times New Roman"/>
            </a:endParaRPr>
          </a:p>
          <a:p>
            <a:pPr marL="50800">
              <a:lnSpc>
                <a:spcPts val="2650"/>
              </a:lnSpc>
              <a:tabLst>
                <a:tab pos="488950" algn="l"/>
              </a:tabLst>
            </a:pPr>
            <a:r>
              <a:rPr dirty="0" sz="2400" spc="-5">
                <a:latin typeface="Comic Sans MS"/>
                <a:cs typeface="Comic Sans MS"/>
              </a:rPr>
              <a:t>b.	Reduction reaction</a:t>
            </a:r>
            <a:endParaRPr sz="2400">
              <a:latin typeface="Comic Sans MS"/>
              <a:cs typeface="Comic Sans MS"/>
            </a:endParaRPr>
          </a:p>
          <a:p>
            <a:pPr marL="318770" marR="30480">
              <a:lnSpc>
                <a:spcPct val="100000"/>
              </a:lnSpc>
              <a:tabLst>
                <a:tab pos="1782445" algn="l"/>
                <a:tab pos="2977515" algn="l"/>
                <a:tab pos="3393440" algn="l"/>
                <a:tab pos="3739515" algn="l"/>
                <a:tab pos="5050790" algn="l"/>
                <a:tab pos="6245225" algn="l"/>
                <a:tab pos="7201534" algn="l"/>
              </a:tabLst>
            </a:pPr>
            <a:r>
              <a:rPr dirty="0" sz="2400" spc="-15">
                <a:latin typeface="Times New Roman"/>
                <a:cs typeface="Times New Roman"/>
              </a:rPr>
              <a:t>R</a:t>
            </a:r>
            <a:r>
              <a:rPr dirty="0" sz="2400">
                <a:latin typeface="Times New Roman"/>
                <a:cs typeface="Times New Roman"/>
              </a:rPr>
              <a:t>eduction	</a:t>
            </a:r>
            <a:r>
              <a:rPr dirty="0" sz="2400" spc="5">
                <a:latin typeface="Times New Roman"/>
                <a:cs typeface="Times New Roman"/>
              </a:rPr>
              <a:t>r</a:t>
            </a:r>
            <a:r>
              <a:rPr dirty="0" sz="2400" spc="-5">
                <a:latin typeface="Times New Roman"/>
                <a:cs typeface="Times New Roman"/>
              </a:rPr>
              <a:t>e</a:t>
            </a:r>
            <a:r>
              <a:rPr dirty="0" sz="2400">
                <a:latin typeface="Times New Roman"/>
                <a:cs typeface="Times New Roman"/>
              </a:rPr>
              <a:t>action	is	a	c</a:t>
            </a:r>
            <a:r>
              <a:rPr dirty="0" sz="2400" spc="5">
                <a:latin typeface="Times New Roman"/>
                <a:cs typeface="Times New Roman"/>
              </a:rPr>
              <a:t>h</a:t>
            </a:r>
            <a:r>
              <a:rPr dirty="0" sz="2400" spc="-5">
                <a:latin typeface="Times New Roman"/>
                <a:cs typeface="Times New Roman"/>
              </a:rPr>
              <a:t>e</a:t>
            </a:r>
            <a:r>
              <a:rPr dirty="0" sz="2400" spc="-20">
                <a:latin typeface="Times New Roman"/>
                <a:cs typeface="Times New Roman"/>
              </a:rPr>
              <a:t>m</a:t>
            </a:r>
            <a:r>
              <a:rPr dirty="0" sz="2400">
                <a:latin typeface="Times New Roman"/>
                <a:cs typeface="Times New Roman"/>
              </a:rPr>
              <a:t>ical	reaction	</a:t>
            </a:r>
            <a:r>
              <a:rPr dirty="0" sz="2400" spc="-5">
                <a:latin typeface="Times New Roman"/>
                <a:cs typeface="Times New Roman"/>
              </a:rPr>
              <a:t>w</a:t>
            </a:r>
            <a:r>
              <a:rPr dirty="0" sz="2400">
                <a:latin typeface="Times New Roman"/>
                <a:cs typeface="Times New Roman"/>
              </a:rPr>
              <a:t>hich	</a:t>
            </a:r>
            <a:r>
              <a:rPr dirty="0" sz="2400" spc="10">
                <a:latin typeface="Times New Roman"/>
                <a:cs typeface="Times New Roman"/>
              </a:rPr>
              <a:t>i</a:t>
            </a:r>
            <a:r>
              <a:rPr dirty="0" sz="2400">
                <a:latin typeface="Times New Roman"/>
                <a:cs typeface="Times New Roman"/>
              </a:rPr>
              <a:t>s  </a:t>
            </a:r>
            <a:r>
              <a:rPr dirty="0" sz="2400" spc="-5">
                <a:latin typeface="Times New Roman"/>
                <a:cs typeface="Times New Roman"/>
              </a:rPr>
              <a:t>accompanied </a:t>
            </a:r>
            <a:r>
              <a:rPr dirty="0" sz="2400">
                <a:latin typeface="Times New Roman"/>
                <a:cs typeface="Times New Roman"/>
              </a:rPr>
              <a:t>by </a:t>
            </a:r>
            <a:r>
              <a:rPr dirty="0" sz="2400" spc="-5" b="1">
                <a:latin typeface="Times New Roman"/>
                <a:cs typeface="Times New Roman"/>
              </a:rPr>
              <a:t>decreasing of oxidation</a:t>
            </a:r>
            <a:r>
              <a:rPr dirty="0" sz="2400" spc="55" b="1">
                <a:latin typeface="Times New Roman"/>
                <a:cs typeface="Times New Roman"/>
              </a:rPr>
              <a:t> </a:t>
            </a:r>
            <a:r>
              <a:rPr dirty="0" sz="2400" spc="-5" b="1">
                <a:latin typeface="Times New Roman"/>
                <a:cs typeface="Times New Roman"/>
              </a:rPr>
              <a:t>number.</a:t>
            </a:r>
            <a:endParaRPr sz="2400">
              <a:latin typeface="Times New Roman"/>
              <a:cs typeface="Times New Roman"/>
            </a:endParaRPr>
          </a:p>
          <a:p>
            <a:pPr marL="50800">
              <a:lnSpc>
                <a:spcPts val="2640"/>
              </a:lnSpc>
            </a:pPr>
            <a:r>
              <a:rPr dirty="0" sz="2400" spc="-5">
                <a:latin typeface="Times New Roman"/>
                <a:cs typeface="Times New Roman"/>
              </a:rPr>
              <a:t>Example: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2114550"/>
            <a:ext cx="5683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16203" sz="3600" spc="-7">
                <a:latin typeface="Times New Roman"/>
                <a:cs typeface="Times New Roman"/>
              </a:rPr>
              <a:t>Al</a:t>
            </a:r>
            <a:r>
              <a:rPr dirty="0" sz="1400" spc="-5">
                <a:latin typeface="Times New Roman"/>
                <a:cs typeface="Times New Roman"/>
              </a:rPr>
              <a:t>(s)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67000" y="1931670"/>
            <a:ext cx="5683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16203" sz="3600" spc="-15">
                <a:latin typeface="Times New Roman"/>
                <a:cs typeface="Times New Roman"/>
              </a:rPr>
              <a:t>Al</a:t>
            </a:r>
            <a:r>
              <a:rPr dirty="0" sz="1400" spc="-10">
                <a:latin typeface="Times New Roman"/>
                <a:cs typeface="Times New Roman"/>
              </a:rPr>
              <a:t>3+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83889" y="2242820"/>
            <a:ext cx="310515" cy="2374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-5">
                <a:latin typeface="Times New Roman"/>
                <a:cs typeface="Times New Roman"/>
              </a:rPr>
              <a:t>q)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635336" y="2204720"/>
            <a:ext cx="588644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635336" y="2491739"/>
            <a:ext cx="588644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59610" y="4419600"/>
            <a:ext cx="783589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52600" y="4724400"/>
            <a:ext cx="78486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62810" y="956309"/>
            <a:ext cx="5093335" cy="556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2090"/>
              </a:lnSpc>
              <a:spcBef>
                <a:spcPts val="100"/>
              </a:spcBef>
              <a:tabLst>
                <a:tab pos="697230" algn="l"/>
              </a:tabLst>
            </a:pPr>
            <a:r>
              <a:rPr dirty="0" sz="1800" spc="-10" i="1">
                <a:latin typeface="Arial"/>
                <a:cs typeface="Arial"/>
              </a:rPr>
              <a:t>Table	8.1.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2090"/>
              </a:lnSpc>
            </a:pPr>
            <a:r>
              <a:rPr dirty="0" sz="1800" spc="-10" i="1">
                <a:latin typeface="Arial"/>
                <a:cs typeface="Arial"/>
              </a:rPr>
              <a:t>Oxidation numbers </a:t>
            </a:r>
            <a:r>
              <a:rPr dirty="0" sz="1800" spc="-5" i="1">
                <a:latin typeface="Arial"/>
                <a:cs typeface="Arial"/>
              </a:rPr>
              <a:t>of </a:t>
            </a:r>
            <a:r>
              <a:rPr dirty="0" sz="1800" spc="-10" i="1">
                <a:latin typeface="Arial"/>
                <a:cs typeface="Arial"/>
              </a:rPr>
              <a:t>several elements of group</a:t>
            </a:r>
            <a:r>
              <a:rPr dirty="0" sz="1800" spc="70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600200" y="1539239"/>
          <a:ext cx="6219190" cy="2212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1810"/>
                <a:gridCol w="2092960"/>
                <a:gridCol w="2344420"/>
              </a:tblGrid>
              <a:tr h="574040">
                <a:tc gridSpan="3">
                  <a:txBody>
                    <a:bodyPr/>
                    <a:lstStyle/>
                    <a:p>
                      <a:pPr algn="ctr" marL="659765">
                        <a:lnSpc>
                          <a:spcPts val="2120"/>
                        </a:lnSpc>
                        <a:tabLst>
                          <a:tab pos="3846195" algn="l"/>
                        </a:tabLst>
                      </a:pPr>
                      <a:r>
                        <a:rPr dirty="0" sz="1800" spc="-10" i="1">
                          <a:latin typeface="Arial"/>
                          <a:cs typeface="Arial"/>
                        </a:rPr>
                        <a:t>Elements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800" spc="1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i="1">
                          <a:latin typeface="Arial"/>
                          <a:cs typeface="Arial"/>
                        </a:rPr>
                        <a:t>group</a:t>
                      </a:r>
                      <a:r>
                        <a:rPr dirty="0" sz="1800" spc="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i="1">
                          <a:latin typeface="Arial"/>
                          <a:cs typeface="Arial"/>
                        </a:rPr>
                        <a:t>B	</a:t>
                      </a:r>
                      <a:r>
                        <a:rPr dirty="0" baseline="-35493" sz="2700" spc="-7" i="1">
                          <a:latin typeface="Arial"/>
                          <a:cs typeface="Arial"/>
                        </a:rPr>
                        <a:t>Oxidation</a:t>
                      </a:r>
                      <a:r>
                        <a:rPr dirty="0" baseline="-35493" sz="2700" spc="-3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35493" sz="2700" spc="-15" i="1">
                          <a:latin typeface="Arial"/>
                          <a:cs typeface="Arial"/>
                        </a:rPr>
                        <a:t>numbers</a:t>
                      </a:r>
                      <a:endParaRPr baseline="-35493" sz="2700">
                        <a:latin typeface="Arial"/>
                        <a:cs typeface="Arial"/>
                      </a:endParaRPr>
                    </a:p>
                    <a:p>
                      <a:pPr marL="66738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513965" algn="l"/>
                        </a:tabLst>
                      </a:pPr>
                      <a:r>
                        <a:rPr dirty="0" sz="1800" spc="-10" i="1">
                          <a:latin typeface="Arial"/>
                          <a:cs typeface="Arial"/>
                        </a:rPr>
                        <a:t>Name	Symbol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75079"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Zink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39469">
                        <a:lnSpc>
                          <a:spcPts val="2065"/>
                        </a:lnSpc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Zn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0">
                        <a:lnSpc>
                          <a:spcPts val="2065"/>
                        </a:lnSpc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+2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74319">
                <a:tc>
                  <a:txBody>
                    <a:bodyPr/>
                    <a:lstStyle/>
                    <a:p>
                      <a:pPr marL="68580">
                        <a:lnSpc>
                          <a:spcPts val="2060"/>
                        </a:lnSpc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Silver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33119">
                        <a:lnSpc>
                          <a:spcPts val="2060"/>
                        </a:lnSpc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Ag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0">
                        <a:lnSpc>
                          <a:spcPts val="2060"/>
                        </a:lnSpc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+1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74320">
                <a:tc>
                  <a:txBody>
                    <a:bodyPr/>
                    <a:lstStyle/>
                    <a:p>
                      <a:pPr marL="68580">
                        <a:lnSpc>
                          <a:spcPts val="2060"/>
                        </a:lnSpc>
                      </a:pPr>
                      <a:r>
                        <a:rPr dirty="0" sz="1800" spc="-10" i="1">
                          <a:latin typeface="Arial"/>
                          <a:cs typeface="Arial"/>
                        </a:rPr>
                        <a:t>Copper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26135">
                        <a:lnSpc>
                          <a:spcPts val="2060"/>
                        </a:lnSpc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Cu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0320">
                        <a:lnSpc>
                          <a:spcPts val="2060"/>
                        </a:lnSpc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+1,</a:t>
                      </a:r>
                      <a:r>
                        <a:rPr dirty="0" sz="1800" spc="-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+2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74954"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Gold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33119">
                        <a:lnSpc>
                          <a:spcPts val="2065"/>
                        </a:lnSpc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Au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0320">
                        <a:lnSpc>
                          <a:spcPts val="2065"/>
                        </a:lnSpc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+1,</a:t>
                      </a:r>
                      <a:r>
                        <a:rPr dirty="0" sz="1800" spc="-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+3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74955"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Iron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39469">
                        <a:lnSpc>
                          <a:spcPts val="2065"/>
                        </a:lnSpc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Fe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0320">
                        <a:lnSpc>
                          <a:spcPts val="2065"/>
                        </a:lnSpc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+2,</a:t>
                      </a:r>
                      <a:r>
                        <a:rPr dirty="0" sz="1800" spc="-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+3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64854">
                <a:tc>
                  <a:txBody>
                    <a:bodyPr/>
                    <a:lstStyle/>
                    <a:p>
                      <a:pPr marL="68580">
                        <a:lnSpc>
                          <a:spcPts val="1985"/>
                        </a:lnSpc>
                      </a:pPr>
                      <a:r>
                        <a:rPr dirty="0" sz="1800" spc="-10" i="1">
                          <a:latin typeface="Arial"/>
                          <a:cs typeface="Arial"/>
                        </a:rPr>
                        <a:t>Lead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33119">
                        <a:lnSpc>
                          <a:spcPts val="1985"/>
                        </a:lnSpc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Pb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0320">
                        <a:lnSpc>
                          <a:spcPts val="1985"/>
                        </a:lnSpc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+2,</a:t>
                      </a:r>
                      <a:r>
                        <a:rPr dirty="0" sz="1800" spc="-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+4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47369" y="38100"/>
            <a:ext cx="8359775" cy="939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56565" marR="5080" indent="-444500">
              <a:lnSpc>
                <a:spcPct val="100000"/>
              </a:lnSpc>
              <a:spcBef>
                <a:spcPts val="100"/>
              </a:spcBef>
              <a:tabLst>
                <a:tab pos="456565" algn="l"/>
              </a:tabLst>
            </a:pPr>
            <a:r>
              <a:rPr dirty="0" sz="2000">
                <a:solidFill>
                  <a:srgbClr val="000000"/>
                </a:solidFill>
              </a:rPr>
              <a:t>b.	</a:t>
            </a:r>
            <a:r>
              <a:rPr dirty="0" sz="2000" spc="-5">
                <a:solidFill>
                  <a:srgbClr val="000000"/>
                </a:solidFill>
              </a:rPr>
              <a:t>Generally, </a:t>
            </a:r>
            <a:r>
              <a:rPr dirty="0" sz="2000" spc="-5" b="1">
                <a:solidFill>
                  <a:srgbClr val="000000"/>
                </a:solidFill>
                <a:latin typeface="Times New Roman"/>
                <a:cs typeface="Times New Roman"/>
              </a:rPr>
              <a:t>metallic elements </a:t>
            </a:r>
            <a:r>
              <a:rPr dirty="0" sz="2000" b="1">
                <a:solidFill>
                  <a:srgbClr val="000000"/>
                </a:solidFill>
                <a:latin typeface="Times New Roman"/>
                <a:cs typeface="Times New Roman"/>
              </a:rPr>
              <a:t>of group B </a:t>
            </a:r>
            <a:r>
              <a:rPr dirty="0" sz="2000">
                <a:solidFill>
                  <a:srgbClr val="000000"/>
                </a:solidFill>
              </a:rPr>
              <a:t>has </a:t>
            </a:r>
            <a:r>
              <a:rPr dirty="0" sz="2000" spc="-5">
                <a:solidFill>
                  <a:srgbClr val="000000"/>
                </a:solidFill>
              </a:rPr>
              <a:t>oxidation number </a:t>
            </a:r>
            <a:r>
              <a:rPr dirty="0" sz="2000" spc="-10">
                <a:solidFill>
                  <a:srgbClr val="000000"/>
                </a:solidFill>
              </a:rPr>
              <a:t>more </a:t>
            </a:r>
            <a:r>
              <a:rPr dirty="0" sz="2000" spc="-5">
                <a:solidFill>
                  <a:srgbClr val="000000"/>
                </a:solidFill>
              </a:rPr>
              <a:t>than  </a:t>
            </a:r>
            <a:r>
              <a:rPr dirty="0" sz="2000">
                <a:solidFill>
                  <a:srgbClr val="000000"/>
                </a:solidFill>
              </a:rPr>
              <a:t>one</a:t>
            </a:r>
            <a:r>
              <a:rPr dirty="0" sz="2000" spc="-5">
                <a:solidFill>
                  <a:srgbClr val="000000"/>
                </a:solidFill>
              </a:rPr>
              <a:t> type.</a:t>
            </a:r>
            <a:endParaRPr sz="2000">
              <a:latin typeface="Times New Roman"/>
              <a:cs typeface="Times New Roman"/>
            </a:endParaRPr>
          </a:p>
          <a:p>
            <a:pPr marL="456565">
              <a:lnSpc>
                <a:spcPct val="100000"/>
              </a:lnSpc>
            </a:pPr>
            <a:r>
              <a:rPr dirty="0" sz="2000" spc="-5">
                <a:solidFill>
                  <a:srgbClr val="000000"/>
                </a:solidFill>
              </a:rPr>
              <a:t>Example:</a:t>
            </a:r>
            <a:endParaRPr sz="2000"/>
          </a:p>
        </p:txBody>
      </p:sp>
      <p:sp>
        <p:nvSpPr>
          <p:cNvPr id="5" name="object 5"/>
          <p:cNvSpPr txBox="1"/>
          <p:nvPr/>
        </p:nvSpPr>
        <p:spPr>
          <a:xfrm>
            <a:off x="128270" y="4083050"/>
            <a:ext cx="8104505" cy="2465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Comic Sans MS"/>
                <a:cs typeface="Comic Sans MS"/>
              </a:rPr>
              <a:t>6. Oxidation number </a:t>
            </a:r>
            <a:r>
              <a:rPr dirty="0" sz="2000" b="1">
                <a:latin typeface="Comic Sans MS"/>
                <a:cs typeface="Comic Sans MS"/>
              </a:rPr>
              <a:t>of </a:t>
            </a:r>
            <a:r>
              <a:rPr dirty="0" sz="2000" spc="-5" b="1">
                <a:latin typeface="Comic Sans MS"/>
                <a:cs typeface="Comic Sans MS"/>
              </a:rPr>
              <a:t>monoatomic</a:t>
            </a:r>
            <a:r>
              <a:rPr dirty="0" sz="2000" spc="-95" b="1">
                <a:latin typeface="Comic Sans MS"/>
                <a:cs typeface="Comic Sans MS"/>
              </a:rPr>
              <a:t> </a:t>
            </a:r>
            <a:r>
              <a:rPr dirty="0" sz="2000" b="1">
                <a:latin typeface="Comic Sans MS"/>
                <a:cs typeface="Comic Sans MS"/>
              </a:rPr>
              <a:t>ion</a:t>
            </a:r>
            <a:endParaRPr sz="2000">
              <a:latin typeface="Comic Sans MS"/>
              <a:cs typeface="Comic Sans MS"/>
            </a:endParaRPr>
          </a:p>
          <a:p>
            <a:pPr marL="433070">
              <a:lnSpc>
                <a:spcPct val="100000"/>
              </a:lnSpc>
            </a:pPr>
            <a:r>
              <a:rPr dirty="0" sz="2000" spc="-5">
                <a:latin typeface="Times New Roman"/>
                <a:cs typeface="Times New Roman"/>
              </a:rPr>
              <a:t>Oxidation number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5">
                <a:latin typeface="Times New Roman"/>
                <a:cs typeface="Times New Roman"/>
              </a:rPr>
              <a:t>mono </a:t>
            </a:r>
            <a:r>
              <a:rPr dirty="0" sz="2000" spc="-10">
                <a:latin typeface="Times New Roman"/>
                <a:cs typeface="Times New Roman"/>
              </a:rPr>
              <a:t>atomic </a:t>
            </a:r>
            <a:r>
              <a:rPr dirty="0" sz="2000">
                <a:latin typeface="Times New Roman"/>
                <a:cs typeface="Times New Roman"/>
              </a:rPr>
              <a:t>ions </a:t>
            </a:r>
            <a:r>
              <a:rPr dirty="0" sz="2000" spc="-5">
                <a:latin typeface="Times New Roman"/>
                <a:cs typeface="Times New Roman"/>
              </a:rPr>
              <a:t>is </a:t>
            </a:r>
            <a:r>
              <a:rPr dirty="0" sz="2000" b="1">
                <a:latin typeface="Times New Roman"/>
                <a:cs typeface="Times New Roman"/>
              </a:rPr>
              <a:t>equal to the charge on that</a:t>
            </a:r>
            <a:r>
              <a:rPr dirty="0" sz="2000" spc="14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ion</a:t>
            </a:r>
            <a:endParaRPr sz="2000">
              <a:latin typeface="Times New Roman"/>
              <a:cs typeface="Times New Roman"/>
            </a:endParaRPr>
          </a:p>
          <a:p>
            <a:pPr marL="433070">
              <a:lnSpc>
                <a:spcPct val="100000"/>
              </a:lnSpc>
            </a:pPr>
            <a:r>
              <a:rPr dirty="0" sz="2000" spc="-5">
                <a:latin typeface="Times New Roman"/>
                <a:cs typeface="Times New Roman"/>
              </a:rPr>
              <a:t>Example:</a:t>
            </a:r>
            <a:endParaRPr sz="2000">
              <a:latin typeface="Times New Roman"/>
              <a:cs typeface="Times New Roman"/>
            </a:endParaRPr>
          </a:p>
          <a:p>
            <a:pPr marL="433070" marR="3947795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Na</a:t>
            </a:r>
            <a:r>
              <a:rPr dirty="0" baseline="28985" sz="1725" b="1">
                <a:latin typeface="Times New Roman"/>
                <a:cs typeface="Times New Roman"/>
              </a:rPr>
              <a:t>+ </a:t>
            </a:r>
            <a:r>
              <a:rPr dirty="0" sz="2000" spc="-5">
                <a:latin typeface="Times New Roman"/>
                <a:cs typeface="Times New Roman"/>
              </a:rPr>
              <a:t>ion has oxidation number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5" b="1">
                <a:latin typeface="Times New Roman"/>
                <a:cs typeface="Times New Roman"/>
              </a:rPr>
              <a:t>+1  </a:t>
            </a:r>
            <a:r>
              <a:rPr dirty="0" sz="2000">
                <a:latin typeface="Times New Roman"/>
                <a:cs typeface="Times New Roman"/>
              </a:rPr>
              <a:t>Ba</a:t>
            </a:r>
            <a:r>
              <a:rPr dirty="0" baseline="28985" sz="1725" b="1">
                <a:latin typeface="Times New Roman"/>
                <a:cs typeface="Times New Roman"/>
              </a:rPr>
              <a:t>2+ </a:t>
            </a:r>
            <a:r>
              <a:rPr dirty="0" sz="2000">
                <a:latin typeface="Times New Roman"/>
                <a:cs typeface="Times New Roman"/>
              </a:rPr>
              <a:t>ion has </a:t>
            </a:r>
            <a:r>
              <a:rPr dirty="0" sz="2000" spc="-5">
                <a:latin typeface="Times New Roman"/>
                <a:cs typeface="Times New Roman"/>
              </a:rPr>
              <a:t>oxidation number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5" b="1">
                <a:latin typeface="Times New Roman"/>
                <a:cs typeface="Times New Roman"/>
              </a:rPr>
              <a:t>+2  </a:t>
            </a:r>
            <a:r>
              <a:rPr dirty="0" sz="2000">
                <a:latin typeface="Times New Roman"/>
                <a:cs typeface="Times New Roman"/>
              </a:rPr>
              <a:t>Fe</a:t>
            </a:r>
            <a:r>
              <a:rPr dirty="0" baseline="28985" sz="1725" b="1">
                <a:latin typeface="Times New Roman"/>
                <a:cs typeface="Times New Roman"/>
              </a:rPr>
              <a:t>3+ </a:t>
            </a:r>
            <a:r>
              <a:rPr dirty="0" sz="2000" spc="-5">
                <a:latin typeface="Times New Roman"/>
                <a:cs typeface="Times New Roman"/>
              </a:rPr>
              <a:t>ion has oxidation number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5" b="1">
                <a:latin typeface="Times New Roman"/>
                <a:cs typeface="Times New Roman"/>
              </a:rPr>
              <a:t>+3  </a:t>
            </a:r>
            <a:r>
              <a:rPr dirty="0" sz="2000">
                <a:latin typeface="Times New Roman"/>
                <a:cs typeface="Times New Roman"/>
              </a:rPr>
              <a:t>Cl</a:t>
            </a:r>
            <a:r>
              <a:rPr dirty="0" baseline="28985" sz="1725">
                <a:latin typeface="Times New Roman"/>
                <a:cs typeface="Times New Roman"/>
              </a:rPr>
              <a:t>− </a:t>
            </a:r>
            <a:r>
              <a:rPr dirty="0" sz="2000" spc="-5">
                <a:latin typeface="Times New Roman"/>
                <a:cs typeface="Times New Roman"/>
              </a:rPr>
              <a:t>ion </a:t>
            </a:r>
            <a:r>
              <a:rPr dirty="0" sz="2000">
                <a:latin typeface="Times New Roman"/>
                <a:cs typeface="Times New Roman"/>
              </a:rPr>
              <a:t>has </a:t>
            </a:r>
            <a:r>
              <a:rPr dirty="0" sz="2000" spc="-5">
                <a:latin typeface="Times New Roman"/>
                <a:cs typeface="Times New Roman"/>
              </a:rPr>
              <a:t>oxidation number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20">
                <a:latin typeface="Times New Roman"/>
                <a:cs typeface="Times New Roman"/>
              </a:rPr>
              <a:t>–</a:t>
            </a:r>
            <a:r>
              <a:rPr dirty="0" sz="2000" spc="20" b="1">
                <a:latin typeface="Times New Roman"/>
                <a:cs typeface="Times New Roman"/>
              </a:rPr>
              <a:t>1  </a:t>
            </a:r>
            <a:r>
              <a:rPr dirty="0" sz="2000" spc="5">
                <a:latin typeface="Times New Roman"/>
                <a:cs typeface="Times New Roman"/>
              </a:rPr>
              <a:t>S</a:t>
            </a:r>
            <a:r>
              <a:rPr dirty="0" baseline="28985" sz="1725" spc="7" b="1">
                <a:latin typeface="Times New Roman"/>
                <a:cs typeface="Times New Roman"/>
              </a:rPr>
              <a:t>2</a:t>
            </a:r>
            <a:r>
              <a:rPr dirty="0" baseline="28985" sz="1725" spc="7">
                <a:latin typeface="Times New Roman"/>
                <a:cs typeface="Times New Roman"/>
              </a:rPr>
              <a:t>− </a:t>
            </a:r>
            <a:r>
              <a:rPr dirty="0" sz="2000" spc="-5">
                <a:latin typeface="Times New Roman"/>
                <a:cs typeface="Times New Roman"/>
              </a:rPr>
              <a:t>ion </a:t>
            </a:r>
            <a:r>
              <a:rPr dirty="0" sz="2000">
                <a:latin typeface="Times New Roman"/>
                <a:cs typeface="Times New Roman"/>
              </a:rPr>
              <a:t>has </a:t>
            </a:r>
            <a:r>
              <a:rPr dirty="0" sz="2000" spc="-5">
                <a:latin typeface="Times New Roman"/>
                <a:cs typeface="Times New Roman"/>
              </a:rPr>
              <a:t>oxidation number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 spc="20">
                <a:latin typeface="Times New Roman"/>
                <a:cs typeface="Times New Roman"/>
              </a:rPr>
              <a:t>–</a:t>
            </a:r>
            <a:r>
              <a:rPr dirty="0" sz="2000" spc="20" b="1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970" y="142240"/>
            <a:ext cx="8860790" cy="4612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96570" marR="93980" indent="-394970">
              <a:lnSpc>
                <a:spcPct val="100000"/>
              </a:lnSpc>
              <a:spcBef>
                <a:spcPts val="100"/>
              </a:spcBef>
              <a:buAutoNum type="arabicPeriod" startAt="7"/>
              <a:tabLst>
                <a:tab pos="496570" algn="l"/>
                <a:tab pos="1152525" algn="l"/>
                <a:tab pos="1797685" algn="l"/>
                <a:tab pos="2218690" algn="l"/>
                <a:tab pos="3469004" algn="l"/>
                <a:tab pos="4500245" algn="l"/>
                <a:tab pos="4921250" algn="l"/>
                <a:tab pos="6014720" algn="l"/>
                <a:tab pos="6877684" algn="l"/>
                <a:tab pos="7280275" algn="l"/>
                <a:tab pos="7612380" algn="l"/>
              </a:tabLst>
            </a:pPr>
            <a:r>
              <a:rPr dirty="0" sz="2000" spc="-5" b="1">
                <a:latin typeface="Comic Sans MS"/>
                <a:cs typeface="Comic Sans MS"/>
              </a:rPr>
              <a:t>T</a:t>
            </a:r>
            <a:r>
              <a:rPr dirty="0" sz="2000" spc="-10" b="1">
                <a:latin typeface="Comic Sans MS"/>
                <a:cs typeface="Comic Sans MS"/>
              </a:rPr>
              <a:t>h</a:t>
            </a:r>
            <a:r>
              <a:rPr dirty="0" sz="2000" b="1">
                <a:latin typeface="Comic Sans MS"/>
                <a:cs typeface="Comic Sans MS"/>
              </a:rPr>
              <a:t>e	</a:t>
            </a:r>
            <a:r>
              <a:rPr dirty="0" sz="2000" spc="-5" b="1">
                <a:latin typeface="Comic Sans MS"/>
                <a:cs typeface="Comic Sans MS"/>
              </a:rPr>
              <a:t>s</a:t>
            </a:r>
            <a:r>
              <a:rPr dirty="0" sz="2000" b="1">
                <a:latin typeface="Comic Sans MS"/>
                <a:cs typeface="Comic Sans MS"/>
              </a:rPr>
              <a:t>um	</a:t>
            </a:r>
            <a:r>
              <a:rPr dirty="0" sz="2000" spc="5">
                <a:latin typeface="Comic Sans MS"/>
                <a:cs typeface="Comic Sans MS"/>
              </a:rPr>
              <a:t>o</a:t>
            </a:r>
            <a:r>
              <a:rPr dirty="0" sz="2000">
                <a:latin typeface="Comic Sans MS"/>
                <a:cs typeface="Comic Sans MS"/>
              </a:rPr>
              <a:t>f	</a:t>
            </a:r>
            <a:r>
              <a:rPr dirty="0" sz="2000" spc="5">
                <a:latin typeface="Comic Sans MS"/>
                <a:cs typeface="Comic Sans MS"/>
              </a:rPr>
              <a:t>o</a:t>
            </a:r>
            <a:r>
              <a:rPr dirty="0" sz="2000" spc="-5">
                <a:latin typeface="Comic Sans MS"/>
                <a:cs typeface="Comic Sans MS"/>
              </a:rPr>
              <a:t>x</a:t>
            </a:r>
            <a:r>
              <a:rPr dirty="0" sz="2000" spc="5">
                <a:latin typeface="Comic Sans MS"/>
                <a:cs typeface="Comic Sans MS"/>
              </a:rPr>
              <a:t>i</a:t>
            </a:r>
            <a:r>
              <a:rPr dirty="0" sz="2000">
                <a:latin typeface="Comic Sans MS"/>
                <a:cs typeface="Comic Sans MS"/>
              </a:rPr>
              <a:t>d</a:t>
            </a:r>
            <a:r>
              <a:rPr dirty="0" sz="2000" spc="-15">
                <a:latin typeface="Comic Sans MS"/>
                <a:cs typeface="Comic Sans MS"/>
              </a:rPr>
              <a:t>a</a:t>
            </a:r>
            <a:r>
              <a:rPr dirty="0" sz="2000" spc="5">
                <a:latin typeface="Comic Sans MS"/>
                <a:cs typeface="Comic Sans MS"/>
              </a:rPr>
              <a:t>ti</a:t>
            </a:r>
            <a:r>
              <a:rPr dirty="0" sz="2000" spc="-5">
                <a:latin typeface="Comic Sans MS"/>
                <a:cs typeface="Comic Sans MS"/>
              </a:rPr>
              <a:t>o</a:t>
            </a:r>
            <a:r>
              <a:rPr dirty="0" sz="2000">
                <a:latin typeface="Comic Sans MS"/>
                <a:cs typeface="Comic Sans MS"/>
              </a:rPr>
              <a:t>n	</a:t>
            </a:r>
            <a:r>
              <a:rPr dirty="0" sz="2000" spc="-10">
                <a:latin typeface="Comic Sans MS"/>
                <a:cs typeface="Comic Sans MS"/>
              </a:rPr>
              <a:t>n</a:t>
            </a:r>
            <a:r>
              <a:rPr dirty="0" sz="2000" spc="5">
                <a:latin typeface="Comic Sans MS"/>
                <a:cs typeface="Comic Sans MS"/>
              </a:rPr>
              <a:t>u</a:t>
            </a:r>
            <a:r>
              <a:rPr dirty="0" sz="2000">
                <a:latin typeface="Comic Sans MS"/>
                <a:cs typeface="Comic Sans MS"/>
              </a:rPr>
              <a:t>m</a:t>
            </a:r>
            <a:r>
              <a:rPr dirty="0" sz="2000" spc="-10">
                <a:latin typeface="Comic Sans MS"/>
                <a:cs typeface="Comic Sans MS"/>
              </a:rPr>
              <a:t>b</a:t>
            </a:r>
            <a:r>
              <a:rPr dirty="0" sz="2000">
                <a:latin typeface="Comic Sans MS"/>
                <a:cs typeface="Comic Sans MS"/>
              </a:rPr>
              <a:t>er	</a:t>
            </a:r>
            <a:r>
              <a:rPr dirty="0" sz="2000" spc="5">
                <a:latin typeface="Comic Sans MS"/>
                <a:cs typeface="Comic Sans MS"/>
              </a:rPr>
              <a:t>o</a:t>
            </a:r>
            <a:r>
              <a:rPr dirty="0" sz="2000">
                <a:latin typeface="Comic Sans MS"/>
                <a:cs typeface="Comic Sans MS"/>
              </a:rPr>
              <a:t>f	</a:t>
            </a:r>
            <a:r>
              <a:rPr dirty="0" sz="2000" spc="-10">
                <a:latin typeface="Comic Sans MS"/>
                <a:cs typeface="Comic Sans MS"/>
              </a:rPr>
              <a:t>e</a:t>
            </a:r>
            <a:r>
              <a:rPr dirty="0" sz="2000">
                <a:latin typeface="Comic Sans MS"/>
                <a:cs typeface="Comic Sans MS"/>
              </a:rPr>
              <a:t>le</a:t>
            </a:r>
            <a:r>
              <a:rPr dirty="0" sz="2000" spc="-5">
                <a:latin typeface="Comic Sans MS"/>
                <a:cs typeface="Comic Sans MS"/>
              </a:rPr>
              <a:t>m</a:t>
            </a:r>
            <a:r>
              <a:rPr dirty="0" sz="2000">
                <a:latin typeface="Comic Sans MS"/>
                <a:cs typeface="Comic Sans MS"/>
              </a:rPr>
              <a:t>e</a:t>
            </a:r>
            <a:r>
              <a:rPr dirty="0" sz="2000" spc="-10">
                <a:latin typeface="Comic Sans MS"/>
                <a:cs typeface="Comic Sans MS"/>
              </a:rPr>
              <a:t>n</a:t>
            </a:r>
            <a:r>
              <a:rPr dirty="0" sz="2000">
                <a:latin typeface="Comic Sans MS"/>
                <a:cs typeface="Comic Sans MS"/>
              </a:rPr>
              <a:t>t	</a:t>
            </a:r>
            <a:r>
              <a:rPr dirty="0" sz="2000" spc="-5">
                <a:latin typeface="Comic Sans MS"/>
                <a:cs typeface="Comic Sans MS"/>
              </a:rPr>
              <a:t>a</a:t>
            </a:r>
            <a:r>
              <a:rPr dirty="0" sz="2000" spc="5">
                <a:latin typeface="Comic Sans MS"/>
                <a:cs typeface="Comic Sans MS"/>
              </a:rPr>
              <a:t>to</a:t>
            </a:r>
            <a:r>
              <a:rPr dirty="0" sz="2000">
                <a:latin typeface="Comic Sans MS"/>
                <a:cs typeface="Comic Sans MS"/>
              </a:rPr>
              <a:t>ms	</a:t>
            </a:r>
            <a:r>
              <a:rPr dirty="0" sz="2000" spc="5">
                <a:latin typeface="Comic Sans MS"/>
                <a:cs typeface="Comic Sans MS"/>
              </a:rPr>
              <a:t>i</a:t>
            </a:r>
            <a:r>
              <a:rPr dirty="0" sz="2000">
                <a:latin typeface="Comic Sans MS"/>
                <a:cs typeface="Comic Sans MS"/>
              </a:rPr>
              <a:t>n	</a:t>
            </a:r>
            <a:r>
              <a:rPr dirty="0" sz="2000" b="1">
                <a:latin typeface="Comic Sans MS"/>
                <a:cs typeface="Comic Sans MS"/>
              </a:rPr>
              <a:t>a	c</a:t>
            </a:r>
            <a:r>
              <a:rPr dirty="0" sz="2000" spc="5" b="1">
                <a:latin typeface="Comic Sans MS"/>
                <a:cs typeface="Comic Sans MS"/>
              </a:rPr>
              <a:t>o</a:t>
            </a:r>
            <a:r>
              <a:rPr dirty="0" sz="2000" b="1">
                <a:latin typeface="Comic Sans MS"/>
                <a:cs typeface="Comic Sans MS"/>
              </a:rPr>
              <a:t>m</a:t>
            </a:r>
            <a:r>
              <a:rPr dirty="0" sz="2000" spc="-5" b="1">
                <a:latin typeface="Comic Sans MS"/>
                <a:cs typeface="Comic Sans MS"/>
              </a:rPr>
              <a:t>po</a:t>
            </a:r>
            <a:r>
              <a:rPr dirty="0" sz="2000" spc="5" b="1">
                <a:latin typeface="Comic Sans MS"/>
                <a:cs typeface="Comic Sans MS"/>
              </a:rPr>
              <a:t>u</a:t>
            </a:r>
            <a:r>
              <a:rPr dirty="0" sz="2000" spc="-10" b="1">
                <a:latin typeface="Comic Sans MS"/>
                <a:cs typeface="Comic Sans MS"/>
              </a:rPr>
              <a:t>n</a:t>
            </a:r>
            <a:r>
              <a:rPr dirty="0" sz="2000" b="1">
                <a:latin typeface="Comic Sans MS"/>
                <a:cs typeface="Comic Sans MS"/>
              </a:rPr>
              <a:t>d  molecule </a:t>
            </a:r>
            <a:r>
              <a:rPr dirty="0" sz="2000">
                <a:latin typeface="Comic Sans MS"/>
                <a:cs typeface="Comic Sans MS"/>
              </a:rPr>
              <a:t>is </a:t>
            </a:r>
            <a:r>
              <a:rPr dirty="0" sz="2000" spc="-5" b="1">
                <a:latin typeface="Comic Sans MS"/>
                <a:cs typeface="Comic Sans MS"/>
              </a:rPr>
              <a:t>equal </a:t>
            </a:r>
            <a:r>
              <a:rPr dirty="0" sz="2000" b="1">
                <a:latin typeface="Comic Sans MS"/>
                <a:cs typeface="Comic Sans MS"/>
              </a:rPr>
              <a:t>to 0</a:t>
            </a:r>
            <a:r>
              <a:rPr dirty="0" sz="2000" spc="-350" b="1">
                <a:latin typeface="Comic Sans MS"/>
                <a:cs typeface="Comic Sans MS"/>
              </a:rPr>
              <a:t> </a:t>
            </a:r>
            <a:r>
              <a:rPr dirty="0" sz="2000" spc="-5" b="1">
                <a:latin typeface="Comic Sans MS"/>
                <a:cs typeface="Comic Sans MS"/>
              </a:rPr>
              <a:t>(zero)</a:t>
            </a:r>
            <a:endParaRPr sz="2000">
              <a:latin typeface="Comic Sans MS"/>
              <a:cs typeface="Comic Sans MS"/>
            </a:endParaRPr>
          </a:p>
          <a:p>
            <a:pPr marL="560070" marR="3211830" indent="454659">
              <a:lnSpc>
                <a:spcPct val="100000"/>
              </a:lnSpc>
              <a:tabLst>
                <a:tab pos="1659255" algn="l"/>
              </a:tabLst>
            </a:pPr>
            <a:r>
              <a:rPr dirty="0" sz="2000">
                <a:latin typeface="Times New Roman"/>
                <a:cs typeface="Times New Roman"/>
              </a:rPr>
              <a:t>∑ o. n. of </a:t>
            </a:r>
            <a:r>
              <a:rPr dirty="0" sz="2000" spc="-5">
                <a:latin typeface="Times New Roman"/>
                <a:cs typeface="Times New Roman"/>
              </a:rPr>
              <a:t>element in compound molecule </a:t>
            </a:r>
            <a:r>
              <a:rPr dirty="0" sz="2000">
                <a:latin typeface="Times New Roman"/>
                <a:cs typeface="Times New Roman"/>
              </a:rPr>
              <a:t>= 0  </a:t>
            </a:r>
            <a:r>
              <a:rPr dirty="0" sz="2000" spc="-5">
                <a:latin typeface="Times New Roman"/>
                <a:cs typeface="Times New Roman"/>
              </a:rPr>
              <a:t>Example:	</a:t>
            </a:r>
            <a:r>
              <a:rPr dirty="0" sz="2000" spc="10">
                <a:latin typeface="Times New Roman"/>
                <a:cs typeface="Times New Roman"/>
              </a:rPr>
              <a:t>H</a:t>
            </a:r>
            <a:r>
              <a:rPr dirty="0" baseline="-24154" sz="1725" spc="15">
                <a:latin typeface="Times New Roman"/>
                <a:cs typeface="Times New Roman"/>
              </a:rPr>
              <a:t>2</a:t>
            </a:r>
            <a:r>
              <a:rPr dirty="0" sz="2000" spc="1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  <a:p>
            <a:pPr algn="r" marR="2931160">
              <a:lnSpc>
                <a:spcPct val="100000"/>
              </a:lnSpc>
              <a:spcBef>
                <a:spcPts val="330"/>
              </a:spcBef>
              <a:tabLst>
                <a:tab pos="3592195" algn="l"/>
              </a:tabLst>
            </a:pPr>
            <a:r>
              <a:rPr dirty="0" sz="2000">
                <a:latin typeface="Times New Roman"/>
                <a:cs typeface="Times New Roman"/>
              </a:rPr>
              <a:t>(o.n. of H x 2) + (o.n. of O</a:t>
            </a:r>
            <a:r>
              <a:rPr dirty="0" sz="2000" spc="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1)	=</a:t>
            </a:r>
            <a:r>
              <a:rPr dirty="0" sz="2000" spc="-9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  <a:p>
            <a:pPr algn="r" marR="2931160">
              <a:lnSpc>
                <a:spcPct val="100000"/>
              </a:lnSpc>
              <a:tabLst>
                <a:tab pos="2568575" algn="l"/>
              </a:tabLst>
            </a:pPr>
            <a:r>
              <a:rPr dirty="0" sz="2000">
                <a:latin typeface="Times New Roman"/>
                <a:cs typeface="Times New Roman"/>
              </a:rPr>
              <a:t>{(+1) x2} + {(-2)</a:t>
            </a:r>
            <a:r>
              <a:rPr dirty="0" sz="2000" spc="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1}	=</a:t>
            </a:r>
            <a:r>
              <a:rPr dirty="0" sz="2000" spc="-9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  <a:p>
            <a:pPr algn="r" marR="2931160">
              <a:lnSpc>
                <a:spcPct val="100000"/>
              </a:lnSpc>
              <a:tabLst>
                <a:tab pos="641985" algn="l"/>
                <a:tab pos="1508125" algn="l"/>
              </a:tabLst>
            </a:pPr>
            <a:r>
              <a:rPr dirty="0" sz="2000">
                <a:latin typeface="Times New Roman"/>
                <a:cs typeface="Times New Roman"/>
              </a:rPr>
              <a:t>{+2}	+  {-2}	=</a:t>
            </a:r>
            <a:r>
              <a:rPr dirty="0" sz="2000" spc="-9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marL="496570" indent="-394970">
              <a:lnSpc>
                <a:spcPct val="100000"/>
              </a:lnSpc>
              <a:buAutoNum type="arabicPeriod" startAt="8"/>
              <a:tabLst>
                <a:tab pos="496570" algn="l"/>
                <a:tab pos="6740525" algn="l"/>
              </a:tabLst>
            </a:pPr>
            <a:r>
              <a:rPr dirty="0" sz="2000" spc="-5" b="1">
                <a:latin typeface="Comic Sans MS"/>
                <a:cs typeface="Comic Sans MS"/>
              </a:rPr>
              <a:t>The</a:t>
            </a:r>
            <a:r>
              <a:rPr dirty="0" sz="2000" spc="175" b="1">
                <a:latin typeface="Comic Sans MS"/>
                <a:cs typeface="Comic Sans MS"/>
              </a:rPr>
              <a:t> </a:t>
            </a:r>
            <a:r>
              <a:rPr dirty="0" sz="2000" spc="-5" b="1">
                <a:latin typeface="Comic Sans MS"/>
                <a:cs typeface="Comic Sans MS"/>
              </a:rPr>
              <a:t>sum</a:t>
            </a:r>
            <a:r>
              <a:rPr dirty="0" sz="2000" spc="190" b="1">
                <a:latin typeface="Comic Sans MS"/>
                <a:cs typeface="Comic Sans MS"/>
              </a:rPr>
              <a:t> </a:t>
            </a:r>
            <a:r>
              <a:rPr dirty="0" sz="2000">
                <a:latin typeface="Comic Sans MS"/>
                <a:cs typeface="Comic Sans MS"/>
              </a:rPr>
              <a:t>of</a:t>
            </a:r>
            <a:r>
              <a:rPr dirty="0" sz="2000" spc="175">
                <a:latin typeface="Comic Sans MS"/>
                <a:cs typeface="Comic Sans MS"/>
              </a:rPr>
              <a:t> </a:t>
            </a:r>
            <a:r>
              <a:rPr dirty="0" sz="2000">
                <a:latin typeface="Comic Sans MS"/>
                <a:cs typeface="Comic Sans MS"/>
              </a:rPr>
              <a:t>oxidation</a:t>
            </a:r>
            <a:r>
              <a:rPr dirty="0" sz="2000" spc="180">
                <a:latin typeface="Comic Sans MS"/>
                <a:cs typeface="Comic Sans MS"/>
              </a:rPr>
              <a:t> </a:t>
            </a:r>
            <a:r>
              <a:rPr dirty="0" sz="2000" spc="-5">
                <a:latin typeface="Comic Sans MS"/>
                <a:cs typeface="Comic Sans MS"/>
              </a:rPr>
              <a:t>number</a:t>
            </a:r>
            <a:r>
              <a:rPr dirty="0" sz="2000" spc="170">
                <a:latin typeface="Comic Sans MS"/>
                <a:cs typeface="Comic Sans MS"/>
              </a:rPr>
              <a:t> </a:t>
            </a:r>
            <a:r>
              <a:rPr dirty="0" sz="2000" spc="-5">
                <a:latin typeface="Comic Sans MS"/>
                <a:cs typeface="Comic Sans MS"/>
              </a:rPr>
              <a:t>of</a:t>
            </a:r>
            <a:r>
              <a:rPr dirty="0" sz="2000" spc="175">
                <a:latin typeface="Comic Sans MS"/>
                <a:cs typeface="Comic Sans MS"/>
              </a:rPr>
              <a:t> </a:t>
            </a:r>
            <a:r>
              <a:rPr dirty="0" sz="2000" spc="-5">
                <a:latin typeface="Comic Sans MS"/>
                <a:cs typeface="Comic Sans MS"/>
              </a:rPr>
              <a:t>element</a:t>
            </a:r>
            <a:r>
              <a:rPr dirty="0" sz="2000" spc="170">
                <a:latin typeface="Comic Sans MS"/>
                <a:cs typeface="Comic Sans MS"/>
              </a:rPr>
              <a:t> </a:t>
            </a:r>
            <a:r>
              <a:rPr dirty="0" sz="2000">
                <a:latin typeface="Comic Sans MS"/>
                <a:cs typeface="Comic Sans MS"/>
              </a:rPr>
              <a:t>atoms</a:t>
            </a:r>
            <a:r>
              <a:rPr dirty="0" sz="2000" spc="175">
                <a:latin typeface="Comic Sans MS"/>
                <a:cs typeface="Comic Sans MS"/>
              </a:rPr>
              <a:t> </a:t>
            </a:r>
            <a:r>
              <a:rPr dirty="0" sz="2000" spc="-5">
                <a:latin typeface="Comic Sans MS"/>
                <a:cs typeface="Comic Sans MS"/>
              </a:rPr>
              <a:t>in	</a:t>
            </a:r>
            <a:r>
              <a:rPr dirty="0" sz="2000" b="1">
                <a:latin typeface="Comic Sans MS"/>
                <a:cs typeface="Comic Sans MS"/>
              </a:rPr>
              <a:t>a polyatomic</a:t>
            </a:r>
            <a:r>
              <a:rPr dirty="0" sz="2000" spc="260" b="1">
                <a:latin typeface="Comic Sans MS"/>
                <a:cs typeface="Comic Sans MS"/>
              </a:rPr>
              <a:t> </a:t>
            </a:r>
            <a:r>
              <a:rPr dirty="0" sz="2000" spc="-5" b="1">
                <a:latin typeface="Comic Sans MS"/>
                <a:cs typeface="Comic Sans MS"/>
              </a:rPr>
              <a:t>ion</a:t>
            </a:r>
            <a:endParaRPr sz="2000">
              <a:latin typeface="Comic Sans MS"/>
              <a:cs typeface="Comic Sans MS"/>
            </a:endParaRPr>
          </a:p>
          <a:p>
            <a:pPr marL="496570">
              <a:lnSpc>
                <a:spcPct val="100000"/>
              </a:lnSpc>
            </a:pPr>
            <a:r>
              <a:rPr dirty="0" sz="2000" spc="-5">
                <a:latin typeface="Comic Sans MS"/>
                <a:cs typeface="Comic Sans MS"/>
              </a:rPr>
              <a:t>is </a:t>
            </a:r>
            <a:r>
              <a:rPr dirty="0" sz="2000" b="1">
                <a:latin typeface="Comic Sans MS"/>
                <a:cs typeface="Comic Sans MS"/>
              </a:rPr>
              <a:t>equal to </a:t>
            </a:r>
            <a:r>
              <a:rPr dirty="0" sz="2000" spc="-5" b="1">
                <a:latin typeface="Comic Sans MS"/>
                <a:cs typeface="Comic Sans MS"/>
              </a:rPr>
              <a:t>the charge </a:t>
            </a:r>
            <a:r>
              <a:rPr dirty="0" sz="2000">
                <a:latin typeface="Comic Sans MS"/>
                <a:cs typeface="Comic Sans MS"/>
              </a:rPr>
              <a:t>on </a:t>
            </a:r>
            <a:r>
              <a:rPr dirty="0" sz="2000" spc="-5">
                <a:latin typeface="Comic Sans MS"/>
                <a:cs typeface="Comic Sans MS"/>
              </a:rPr>
              <a:t>that</a:t>
            </a:r>
            <a:r>
              <a:rPr dirty="0" sz="2000" spc="-10">
                <a:latin typeface="Comic Sans MS"/>
                <a:cs typeface="Comic Sans MS"/>
              </a:rPr>
              <a:t> </a:t>
            </a:r>
            <a:r>
              <a:rPr dirty="0" sz="2000">
                <a:latin typeface="Comic Sans MS"/>
                <a:cs typeface="Comic Sans MS"/>
              </a:rPr>
              <a:t>ion</a:t>
            </a:r>
            <a:r>
              <a:rPr dirty="0" sz="2000" b="1">
                <a:latin typeface="Comic Sans MS"/>
                <a:cs typeface="Comic Sans MS"/>
              </a:rPr>
              <a:t>.</a:t>
            </a:r>
            <a:endParaRPr sz="2000">
              <a:latin typeface="Comic Sans MS"/>
              <a:cs typeface="Comic Sans MS"/>
            </a:endParaRPr>
          </a:p>
          <a:p>
            <a:pPr marL="496570" marR="3544570" indent="518159">
              <a:lnSpc>
                <a:spcPct val="100000"/>
              </a:lnSpc>
              <a:tabLst>
                <a:tab pos="1595120" algn="l"/>
                <a:tab pos="1835150" algn="l"/>
                <a:tab pos="3691890" algn="l"/>
                <a:tab pos="3963035" algn="l"/>
              </a:tabLst>
            </a:pPr>
            <a:r>
              <a:rPr dirty="0" sz="2000">
                <a:latin typeface="Times New Roman"/>
                <a:cs typeface="Times New Roman"/>
              </a:rPr>
              <a:t>∑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o.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n.	of </a:t>
            </a:r>
            <a:r>
              <a:rPr dirty="0" sz="2000" spc="-5">
                <a:latin typeface="Times New Roman"/>
                <a:cs typeface="Times New Roman"/>
              </a:rPr>
              <a:t>element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ion	</a:t>
            </a:r>
            <a:r>
              <a:rPr dirty="0" sz="2000">
                <a:latin typeface="Times New Roman"/>
                <a:cs typeface="Times New Roman"/>
              </a:rPr>
              <a:t>=	charge of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ion  Example:	</a:t>
            </a:r>
            <a:r>
              <a:rPr dirty="0" sz="2000" spc="10">
                <a:latin typeface="Times New Roman"/>
                <a:cs typeface="Times New Roman"/>
              </a:rPr>
              <a:t>OH</a:t>
            </a:r>
            <a:r>
              <a:rPr dirty="0" baseline="28985" sz="1725" spc="15">
                <a:latin typeface="Times New Roman"/>
                <a:cs typeface="Times New Roman"/>
              </a:rPr>
              <a:t>−</a:t>
            </a:r>
            <a:endParaRPr baseline="28985" sz="1725">
              <a:latin typeface="Times New Roman"/>
              <a:cs typeface="Times New Roman"/>
            </a:endParaRPr>
          </a:p>
          <a:p>
            <a:pPr algn="r" marR="2846070">
              <a:lnSpc>
                <a:spcPct val="100000"/>
              </a:lnSpc>
              <a:tabLst>
                <a:tab pos="3592195" algn="l"/>
              </a:tabLst>
            </a:pPr>
            <a:r>
              <a:rPr dirty="0" sz="2000">
                <a:latin typeface="Times New Roman"/>
                <a:cs typeface="Times New Roman"/>
              </a:rPr>
              <a:t>(o.n. of O x 1) + (o.n. of H</a:t>
            </a:r>
            <a:r>
              <a:rPr dirty="0" sz="2000" spc="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1)	=</a:t>
            </a:r>
            <a:r>
              <a:rPr dirty="0" sz="2000" spc="-9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-1</a:t>
            </a:r>
            <a:endParaRPr sz="2000">
              <a:latin typeface="Times New Roman"/>
              <a:cs typeface="Times New Roman"/>
            </a:endParaRPr>
          </a:p>
          <a:p>
            <a:pPr algn="r" marR="2846070">
              <a:lnSpc>
                <a:spcPct val="100000"/>
              </a:lnSpc>
              <a:tabLst>
                <a:tab pos="2677795" algn="l"/>
              </a:tabLst>
            </a:pPr>
            <a:r>
              <a:rPr dirty="0" sz="2000">
                <a:latin typeface="Times New Roman"/>
                <a:cs typeface="Times New Roman"/>
              </a:rPr>
              <a:t>{(-2) x 1} + {(+1)</a:t>
            </a:r>
            <a:r>
              <a:rPr dirty="0" sz="2000" spc="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1}	=</a:t>
            </a:r>
            <a:r>
              <a:rPr dirty="0" sz="2000" spc="-9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-1</a:t>
            </a:r>
            <a:endParaRPr sz="2000">
              <a:latin typeface="Times New Roman"/>
              <a:cs typeface="Times New Roman"/>
            </a:endParaRPr>
          </a:p>
          <a:p>
            <a:pPr algn="r" marR="2846070">
              <a:lnSpc>
                <a:spcPct val="100000"/>
              </a:lnSpc>
              <a:tabLst>
                <a:tab pos="584200" algn="l"/>
                <a:tab pos="855344" algn="l"/>
                <a:tab pos="1508125" algn="l"/>
              </a:tabLst>
            </a:pPr>
            <a:r>
              <a:rPr dirty="0" sz="2000">
                <a:latin typeface="Times New Roman"/>
                <a:cs typeface="Times New Roman"/>
              </a:rPr>
              <a:t>{-2}	+	</a:t>
            </a:r>
            <a:r>
              <a:rPr dirty="0" sz="2000" spc="-5">
                <a:latin typeface="Times New Roman"/>
                <a:cs typeface="Times New Roman"/>
              </a:rPr>
              <a:t>{+1}	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9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-1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215900"/>
            <a:ext cx="767397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 b="1">
                <a:latin typeface="Arial"/>
                <a:cs typeface="Arial"/>
              </a:rPr>
              <a:t>Development of oxidation and reduction reaction concept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670" y="646429"/>
            <a:ext cx="8683625" cy="20662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33070" marR="5080" indent="-43307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33070" algn="l"/>
              </a:tabLst>
            </a:pPr>
            <a:r>
              <a:rPr dirty="0" sz="2000" b="1">
                <a:latin typeface="Comic Sans MS"/>
                <a:cs typeface="Comic Sans MS"/>
              </a:rPr>
              <a:t>Reaction of </a:t>
            </a:r>
            <a:r>
              <a:rPr dirty="0" sz="2000" spc="-5" b="1">
                <a:latin typeface="Comic Sans MS"/>
                <a:cs typeface="Comic Sans MS"/>
              </a:rPr>
              <a:t>reduction </a:t>
            </a:r>
            <a:r>
              <a:rPr dirty="0" sz="2000" b="1">
                <a:latin typeface="Comic Sans MS"/>
                <a:cs typeface="Comic Sans MS"/>
              </a:rPr>
              <a:t>oxidation </a:t>
            </a:r>
            <a:r>
              <a:rPr dirty="0" sz="2000" spc="-5" b="1">
                <a:latin typeface="Comic Sans MS"/>
                <a:cs typeface="Comic Sans MS"/>
              </a:rPr>
              <a:t>based </a:t>
            </a:r>
            <a:r>
              <a:rPr dirty="0" sz="2000" b="1">
                <a:latin typeface="Comic Sans MS"/>
                <a:cs typeface="Comic Sans MS"/>
              </a:rPr>
              <a:t>on </a:t>
            </a:r>
            <a:r>
              <a:rPr dirty="0" sz="2000" spc="-5" b="1">
                <a:solidFill>
                  <a:srgbClr val="FF0000"/>
                </a:solidFill>
                <a:latin typeface="Comic Sans MS"/>
                <a:cs typeface="Comic Sans MS"/>
              </a:rPr>
              <a:t>releasing </a:t>
            </a:r>
            <a:r>
              <a:rPr dirty="0" sz="2000" b="1">
                <a:solidFill>
                  <a:srgbClr val="FF0000"/>
                </a:solidFill>
                <a:latin typeface="Comic Sans MS"/>
                <a:cs typeface="Comic Sans MS"/>
              </a:rPr>
              <a:t>(lossing) </a:t>
            </a:r>
            <a:r>
              <a:rPr dirty="0" sz="2000" spc="-5" b="1">
                <a:solidFill>
                  <a:srgbClr val="03070B"/>
                </a:solidFill>
                <a:latin typeface="Comic Sans MS"/>
                <a:cs typeface="Comic Sans MS"/>
              </a:rPr>
              <a:t>and </a:t>
            </a:r>
            <a:r>
              <a:rPr dirty="0" sz="2000" spc="-5" b="1">
                <a:solidFill>
                  <a:srgbClr val="FF0000"/>
                </a:solidFill>
                <a:latin typeface="Comic Sans MS"/>
                <a:cs typeface="Comic Sans MS"/>
              </a:rPr>
              <a:t> gaining of</a:t>
            </a:r>
            <a:r>
              <a:rPr dirty="0" sz="2000" spc="5" b="1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2000" spc="-5" b="1">
                <a:solidFill>
                  <a:srgbClr val="FF0000"/>
                </a:solidFill>
                <a:latin typeface="Comic Sans MS"/>
                <a:cs typeface="Comic Sans MS"/>
              </a:rPr>
              <a:t>oxygen</a:t>
            </a:r>
            <a:endParaRPr sz="2000">
              <a:latin typeface="Comic Sans MS"/>
              <a:cs typeface="Comic Sans MS"/>
            </a:endParaRPr>
          </a:p>
          <a:p>
            <a:pPr lvl="1" marL="927100" indent="-457200">
              <a:lnSpc>
                <a:spcPct val="100000"/>
              </a:lnSpc>
              <a:spcBef>
                <a:spcPts val="1670"/>
              </a:spcBef>
              <a:buAutoNum type="alphaLcPeriod"/>
              <a:tabLst>
                <a:tab pos="926465" algn="l"/>
                <a:tab pos="927100" algn="l"/>
              </a:tabLst>
            </a:pPr>
            <a:r>
              <a:rPr dirty="0" sz="2000" b="1">
                <a:latin typeface="Comic Sans MS"/>
                <a:cs typeface="Comic Sans MS"/>
              </a:rPr>
              <a:t>Oxidation</a:t>
            </a:r>
            <a:r>
              <a:rPr dirty="0" sz="2000" spc="-20" b="1">
                <a:latin typeface="Comic Sans MS"/>
                <a:cs typeface="Comic Sans MS"/>
              </a:rPr>
              <a:t> </a:t>
            </a:r>
            <a:r>
              <a:rPr dirty="0" sz="2000" b="1">
                <a:latin typeface="Comic Sans MS"/>
                <a:cs typeface="Comic Sans MS"/>
              </a:rPr>
              <a:t>reaction</a:t>
            </a:r>
            <a:endParaRPr sz="2000">
              <a:latin typeface="Comic Sans MS"/>
              <a:cs typeface="Comic Sans MS"/>
            </a:endParaRPr>
          </a:p>
          <a:p>
            <a:pPr marL="927100" marR="81915">
              <a:lnSpc>
                <a:spcPct val="100000"/>
              </a:lnSpc>
            </a:pPr>
            <a:r>
              <a:rPr dirty="0" sz="2000" spc="-5">
                <a:latin typeface="Comic Sans MS"/>
                <a:cs typeface="Comic Sans MS"/>
              </a:rPr>
              <a:t>Oxidation reaction </a:t>
            </a:r>
            <a:r>
              <a:rPr dirty="0" sz="2000">
                <a:latin typeface="Comic Sans MS"/>
                <a:cs typeface="Comic Sans MS"/>
              </a:rPr>
              <a:t>is a </a:t>
            </a:r>
            <a:r>
              <a:rPr dirty="0" sz="2000" spc="-5">
                <a:latin typeface="Comic Sans MS"/>
                <a:cs typeface="Comic Sans MS"/>
              </a:rPr>
              <a:t>reaction </a:t>
            </a:r>
            <a:r>
              <a:rPr dirty="0" sz="2000">
                <a:latin typeface="Comic Sans MS"/>
                <a:cs typeface="Comic Sans MS"/>
              </a:rPr>
              <a:t>of </a:t>
            </a:r>
            <a:r>
              <a:rPr dirty="0" sz="2000" spc="-5">
                <a:latin typeface="Comic Sans MS"/>
                <a:cs typeface="Comic Sans MS"/>
              </a:rPr>
              <a:t>gaining (</a:t>
            </a: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capturing</a:t>
            </a:r>
            <a:r>
              <a:rPr dirty="0" sz="2000" spc="-5">
                <a:latin typeface="Comic Sans MS"/>
                <a:cs typeface="Comic Sans MS"/>
              </a:rPr>
              <a:t>) of </a:t>
            </a:r>
            <a:r>
              <a:rPr dirty="0" sz="2000">
                <a:latin typeface="Comic Sans MS"/>
                <a:cs typeface="Comic Sans MS"/>
              </a:rPr>
              <a:t>oxygen  </a:t>
            </a:r>
            <a:r>
              <a:rPr dirty="0" sz="2000" spc="-5">
                <a:latin typeface="Comic Sans MS"/>
                <a:cs typeface="Comic Sans MS"/>
              </a:rPr>
              <a:t>by </a:t>
            </a:r>
            <a:r>
              <a:rPr dirty="0" sz="2000">
                <a:latin typeface="Comic Sans MS"/>
                <a:cs typeface="Comic Sans MS"/>
              </a:rPr>
              <a:t>a </a:t>
            </a:r>
            <a:r>
              <a:rPr dirty="0" sz="2000" spc="-5">
                <a:latin typeface="Comic Sans MS"/>
                <a:cs typeface="Comic Sans MS"/>
              </a:rPr>
              <a:t>substance</a:t>
            </a:r>
            <a:endParaRPr sz="2000">
              <a:latin typeface="Comic Sans MS"/>
              <a:cs typeface="Comic Sans MS"/>
            </a:endParaRPr>
          </a:p>
          <a:p>
            <a:pPr marL="927100">
              <a:lnSpc>
                <a:spcPct val="100000"/>
              </a:lnSpc>
            </a:pPr>
            <a:r>
              <a:rPr dirty="0" sz="2000" spc="-5">
                <a:latin typeface="Times New Roman"/>
                <a:cs typeface="Times New Roman"/>
              </a:rPr>
              <a:t>Example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44085" y="2827020"/>
            <a:ext cx="104013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4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2H</a:t>
            </a:r>
            <a:r>
              <a:rPr dirty="0" baseline="-28985" sz="1725">
                <a:latin typeface="Times New Roman"/>
                <a:cs typeface="Times New Roman"/>
              </a:rPr>
              <a:t>2</a:t>
            </a:r>
            <a:r>
              <a:rPr dirty="0" sz="2000">
                <a:latin typeface="Times New Roman"/>
                <a:cs typeface="Times New Roman"/>
              </a:rPr>
              <a:t>O</a:t>
            </a:r>
            <a:r>
              <a:rPr dirty="0" baseline="-28985" sz="1725">
                <a:latin typeface="Times New Roman"/>
                <a:cs typeface="Times New Roman"/>
              </a:rPr>
              <a:t>g)</a:t>
            </a:r>
            <a:endParaRPr baseline="-28985" sz="1725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26410" y="2976879"/>
            <a:ext cx="78358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29919" y="2769870"/>
            <a:ext cx="2723515" cy="2308860"/>
          </a:xfrm>
          <a:prstGeom prst="rect">
            <a:avLst/>
          </a:prstGeom>
        </p:spPr>
        <p:txBody>
          <a:bodyPr wrap="square" lIns="0" tIns="146050" rIns="0" bIns="0" rtlCol="0" vert="horz">
            <a:spAutoFit/>
          </a:bodyPr>
          <a:lstStyle/>
          <a:p>
            <a:pPr marL="678815">
              <a:lnSpc>
                <a:spcPct val="100000"/>
              </a:lnSpc>
              <a:spcBef>
                <a:spcPts val="1150"/>
              </a:spcBef>
              <a:tabLst>
                <a:tab pos="1403985" algn="l"/>
              </a:tabLst>
            </a:pPr>
            <a:r>
              <a:rPr dirty="0" baseline="16666" sz="3000" spc="-7">
                <a:latin typeface="Times New Roman"/>
                <a:cs typeface="Times New Roman"/>
              </a:rPr>
              <a:t>CH</a:t>
            </a:r>
            <a:r>
              <a:rPr dirty="0" sz="1150" spc="-5">
                <a:latin typeface="Times New Roman"/>
                <a:cs typeface="Times New Roman"/>
              </a:rPr>
              <a:t>4(g)	</a:t>
            </a:r>
            <a:r>
              <a:rPr dirty="0" baseline="16666" sz="3000">
                <a:latin typeface="Times New Roman"/>
                <a:cs typeface="Times New Roman"/>
              </a:rPr>
              <a:t>+</a:t>
            </a:r>
            <a:r>
              <a:rPr dirty="0" baseline="16666" sz="3000" spc="719">
                <a:latin typeface="Times New Roman"/>
                <a:cs typeface="Times New Roman"/>
              </a:rPr>
              <a:t> </a:t>
            </a:r>
            <a:r>
              <a:rPr dirty="0" baseline="16666" sz="3000">
                <a:latin typeface="Times New Roman"/>
                <a:cs typeface="Times New Roman"/>
              </a:rPr>
              <a:t>2O</a:t>
            </a:r>
            <a:r>
              <a:rPr dirty="0" sz="1150">
                <a:latin typeface="Times New Roman"/>
                <a:cs typeface="Times New Roman"/>
              </a:rPr>
              <a:t>2(g)</a:t>
            </a:r>
            <a:endParaRPr sz="1150">
              <a:latin typeface="Times New Roman"/>
              <a:cs typeface="Times New Roman"/>
            </a:endParaRPr>
          </a:p>
          <a:p>
            <a:pPr marL="678815">
              <a:lnSpc>
                <a:spcPct val="100000"/>
              </a:lnSpc>
              <a:spcBef>
                <a:spcPts val="1050"/>
              </a:spcBef>
              <a:tabLst>
                <a:tab pos="1177925" algn="l"/>
                <a:tab pos="1449070" algn="l"/>
              </a:tabLst>
            </a:pPr>
            <a:r>
              <a:rPr dirty="0" baseline="16666" sz="3000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4(s)	</a:t>
            </a:r>
            <a:r>
              <a:rPr dirty="0" baseline="16666" sz="3000">
                <a:latin typeface="Times New Roman"/>
                <a:cs typeface="Times New Roman"/>
              </a:rPr>
              <a:t>+	5O</a:t>
            </a:r>
            <a:r>
              <a:rPr dirty="0" sz="1150">
                <a:latin typeface="Times New Roman"/>
                <a:cs typeface="Times New Roman"/>
              </a:rPr>
              <a:t>2(g)</a:t>
            </a:r>
            <a:endParaRPr sz="1150">
              <a:latin typeface="Times New Roman"/>
              <a:cs typeface="Times New Roman"/>
            </a:endParaRPr>
          </a:p>
          <a:p>
            <a:pPr marL="391160" marR="30480" indent="-353060">
              <a:lnSpc>
                <a:spcPct val="100000"/>
              </a:lnSpc>
              <a:spcBef>
                <a:spcPts val="1470"/>
              </a:spcBef>
              <a:tabLst>
                <a:tab pos="404495" algn="l"/>
              </a:tabLst>
            </a:pPr>
            <a:r>
              <a:rPr dirty="0" sz="2000">
                <a:latin typeface="Comic Sans MS"/>
                <a:cs typeface="Comic Sans MS"/>
              </a:rPr>
              <a:t>b.		</a:t>
            </a:r>
            <a:r>
              <a:rPr dirty="0" sz="2000" spc="-5" b="1">
                <a:latin typeface="Comic Sans MS"/>
                <a:cs typeface="Comic Sans MS"/>
              </a:rPr>
              <a:t>Reduction reaction  </a:t>
            </a:r>
            <a:r>
              <a:rPr dirty="0" sz="2000" spc="-5">
                <a:latin typeface="Times New Roman"/>
                <a:cs typeface="Times New Roman"/>
              </a:rPr>
              <a:t>Reduction reaction is  </a:t>
            </a:r>
            <a:r>
              <a:rPr dirty="0" sz="2000">
                <a:latin typeface="Times New Roman"/>
                <a:cs typeface="Times New Roman"/>
              </a:rPr>
              <a:t>oxide </a:t>
            </a:r>
            <a:r>
              <a:rPr dirty="0" sz="2000" spc="-5">
                <a:latin typeface="Times New Roman"/>
                <a:cs typeface="Times New Roman"/>
              </a:rPr>
              <a:t>compound  Example: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5990" y="2769870"/>
            <a:ext cx="835025" cy="901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 marR="30480" indent="43180">
              <a:lnSpc>
                <a:spcPct val="143800"/>
              </a:lnSpc>
              <a:spcBef>
                <a:spcPts val="95"/>
              </a:spcBef>
            </a:pPr>
            <a:r>
              <a:rPr dirty="0" baseline="16666" sz="3000" spc="-7">
                <a:latin typeface="Times New Roman"/>
                <a:cs typeface="Times New Roman"/>
              </a:rPr>
              <a:t>CO</a:t>
            </a:r>
            <a:r>
              <a:rPr dirty="0" sz="1150" spc="-5">
                <a:latin typeface="Times New Roman"/>
                <a:cs typeface="Times New Roman"/>
              </a:rPr>
              <a:t>2(g)  </a:t>
            </a:r>
            <a:r>
              <a:rPr dirty="0" baseline="16666" sz="3000" spc="7">
                <a:latin typeface="Times New Roman"/>
                <a:cs typeface="Times New Roman"/>
              </a:rPr>
              <a:t>2</a:t>
            </a:r>
            <a:r>
              <a:rPr dirty="0" baseline="16666" sz="3000" spc="-7">
                <a:latin typeface="Times New Roman"/>
                <a:cs typeface="Times New Roman"/>
              </a:rPr>
              <a:t>P</a:t>
            </a:r>
            <a:r>
              <a:rPr dirty="0" sz="1150" spc="15">
                <a:latin typeface="Times New Roman"/>
                <a:cs typeface="Times New Roman"/>
              </a:rPr>
              <a:t>2</a:t>
            </a:r>
            <a:r>
              <a:rPr dirty="0" baseline="16666" sz="3000" spc="7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5</a:t>
            </a:r>
            <a:r>
              <a:rPr dirty="0" sz="1150">
                <a:latin typeface="Times New Roman"/>
                <a:cs typeface="Times New Roman"/>
              </a:rPr>
              <a:t>(</a:t>
            </a:r>
            <a:r>
              <a:rPr dirty="0" sz="1150" spc="-5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)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6965" y="4137659"/>
            <a:ext cx="532701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-5">
                <a:latin typeface="Times New Roman"/>
                <a:cs typeface="Times New Roman"/>
              </a:rPr>
              <a:t>reaction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releasing </a:t>
            </a:r>
            <a:r>
              <a:rPr dirty="0" sz="2000">
                <a:latin typeface="Times New Roman"/>
                <a:cs typeface="Times New Roman"/>
              </a:rPr>
              <a:t>(losing) of oxygen</a:t>
            </a:r>
            <a:r>
              <a:rPr dirty="0" sz="2000" spc="-9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from 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34769" y="5139690"/>
            <a:ext cx="819785" cy="836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953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CuO</a:t>
            </a:r>
            <a:r>
              <a:rPr dirty="0" baseline="-28985" sz="1725">
                <a:latin typeface="Arial"/>
                <a:cs typeface="Arial"/>
              </a:rPr>
              <a:t>(s)</a:t>
            </a:r>
            <a:endParaRPr baseline="-28985" sz="1725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590"/>
              </a:spcBef>
            </a:pPr>
            <a:r>
              <a:rPr dirty="0" baseline="16666" sz="3000">
                <a:latin typeface="Times New Roman"/>
                <a:cs typeface="Times New Roman"/>
              </a:rPr>
              <a:t>Fe</a:t>
            </a:r>
            <a:r>
              <a:rPr dirty="0" sz="1150">
                <a:latin typeface="Times New Roman"/>
                <a:cs typeface="Times New Roman"/>
              </a:rPr>
              <a:t>2</a:t>
            </a:r>
            <a:r>
              <a:rPr dirty="0" baseline="16666" sz="3000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3(s)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83129" y="5166359"/>
            <a:ext cx="1022350" cy="73406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90"/>
              </a:spcBef>
              <a:tabLst>
                <a:tab pos="327025" algn="l"/>
              </a:tabLst>
            </a:pPr>
            <a:r>
              <a:rPr dirty="0" baseline="16666" sz="3000">
                <a:latin typeface="Arial"/>
                <a:cs typeface="Arial"/>
              </a:rPr>
              <a:t>+	H</a:t>
            </a:r>
            <a:r>
              <a:rPr dirty="0" sz="1150">
                <a:latin typeface="Arial"/>
                <a:cs typeface="Arial"/>
              </a:rPr>
              <a:t>2(g)</a:t>
            </a:r>
            <a:endParaRPr sz="1150">
              <a:latin typeface="Arial"/>
              <a:cs typeface="Arial"/>
            </a:endParaRPr>
          </a:p>
          <a:p>
            <a:pPr marL="60325">
              <a:lnSpc>
                <a:spcPct val="100000"/>
              </a:lnSpc>
              <a:spcBef>
                <a:spcPts val="390"/>
              </a:spcBef>
              <a:tabLst>
                <a:tab pos="331470" algn="l"/>
              </a:tabLst>
            </a:pPr>
            <a:r>
              <a:rPr dirty="0" sz="2000">
                <a:latin typeface="Times New Roman"/>
                <a:cs typeface="Times New Roman"/>
              </a:rPr>
              <a:t>+	</a:t>
            </a:r>
            <a:r>
              <a:rPr dirty="0" sz="2000" spc="-5">
                <a:latin typeface="Times New Roman"/>
                <a:cs typeface="Times New Roman"/>
              </a:rPr>
              <a:t>3CO</a:t>
            </a:r>
            <a:r>
              <a:rPr dirty="0" baseline="-28985" sz="1725" spc="-7">
                <a:latin typeface="Times New Roman"/>
                <a:cs typeface="Times New Roman"/>
              </a:rPr>
              <a:t>(g)</a:t>
            </a:r>
            <a:endParaRPr baseline="-28985" sz="1725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31540" y="5723890"/>
            <a:ext cx="78358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787140" y="5166359"/>
            <a:ext cx="1762760" cy="73406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150495">
              <a:lnSpc>
                <a:spcPct val="100000"/>
              </a:lnSpc>
              <a:spcBef>
                <a:spcPts val="490"/>
              </a:spcBef>
              <a:tabLst>
                <a:tab pos="789305" algn="l"/>
                <a:tab pos="1078865" algn="l"/>
              </a:tabLst>
            </a:pPr>
            <a:r>
              <a:rPr dirty="0" baseline="16666" sz="3000">
                <a:latin typeface="Arial"/>
                <a:cs typeface="Arial"/>
              </a:rPr>
              <a:t>Cu</a:t>
            </a:r>
            <a:r>
              <a:rPr dirty="0" sz="1150">
                <a:latin typeface="Arial"/>
                <a:cs typeface="Arial"/>
              </a:rPr>
              <a:t>(s)	</a:t>
            </a:r>
            <a:r>
              <a:rPr dirty="0" baseline="16666" sz="3000">
                <a:latin typeface="Arial"/>
                <a:cs typeface="Arial"/>
              </a:rPr>
              <a:t>+	H</a:t>
            </a:r>
            <a:r>
              <a:rPr dirty="0" sz="1150">
                <a:latin typeface="Arial"/>
                <a:cs typeface="Arial"/>
              </a:rPr>
              <a:t>2</a:t>
            </a:r>
            <a:r>
              <a:rPr dirty="0" baseline="16666" sz="3000">
                <a:latin typeface="Arial"/>
                <a:cs typeface="Arial"/>
              </a:rPr>
              <a:t>O</a:t>
            </a:r>
            <a:r>
              <a:rPr dirty="0" sz="1150">
                <a:latin typeface="Arial"/>
                <a:cs typeface="Arial"/>
              </a:rPr>
              <a:t>(g)</a:t>
            </a:r>
            <a:endParaRPr sz="115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90"/>
              </a:spcBef>
              <a:tabLst>
                <a:tab pos="704215" algn="l"/>
              </a:tabLst>
            </a:pPr>
            <a:r>
              <a:rPr dirty="0" sz="2000">
                <a:latin typeface="Times New Roman"/>
                <a:cs typeface="Times New Roman"/>
              </a:rPr>
              <a:t>2Fe</a:t>
            </a:r>
            <a:r>
              <a:rPr dirty="0" baseline="-28985" sz="1725">
                <a:latin typeface="Times New Roman"/>
                <a:cs typeface="Times New Roman"/>
              </a:rPr>
              <a:t>(s)	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40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3CO</a:t>
            </a:r>
            <a:r>
              <a:rPr dirty="0" baseline="-28985" sz="1725">
                <a:latin typeface="Times New Roman"/>
                <a:cs typeface="Times New Roman"/>
              </a:rPr>
              <a:t>2(g)</a:t>
            </a:r>
            <a:endParaRPr baseline="-28985" sz="1725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26410" y="3415029"/>
            <a:ext cx="78358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135065" y="5257800"/>
            <a:ext cx="587692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3200" y="57149"/>
            <a:ext cx="2122170" cy="109982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10"/>
              </a:spcBef>
              <a:tabLst>
                <a:tab pos="421640" algn="l"/>
              </a:tabLst>
            </a:pPr>
            <a:r>
              <a:rPr dirty="0" sz="2000" i="1">
                <a:latin typeface="Times New Roman"/>
                <a:cs typeface="Times New Roman"/>
              </a:rPr>
              <a:t>a.	</a:t>
            </a:r>
            <a:r>
              <a:rPr dirty="0" sz="2000" spc="5" i="1">
                <a:latin typeface="Times New Roman"/>
                <a:cs typeface="Times New Roman"/>
              </a:rPr>
              <a:t>H</a:t>
            </a:r>
            <a:r>
              <a:rPr dirty="0" baseline="-28985" sz="1725" spc="7" i="1">
                <a:latin typeface="Times New Roman"/>
                <a:cs typeface="Times New Roman"/>
              </a:rPr>
              <a:t>2</a:t>
            </a:r>
            <a:r>
              <a:rPr dirty="0" sz="2000" spc="5" i="1">
                <a:latin typeface="Times New Roman"/>
                <a:cs typeface="Times New Roman"/>
              </a:rPr>
              <a:t>SO</a:t>
            </a:r>
            <a:r>
              <a:rPr dirty="0" baseline="-28985" sz="1725" spc="7" i="1">
                <a:latin typeface="Times New Roman"/>
                <a:cs typeface="Times New Roman"/>
              </a:rPr>
              <a:t>4</a:t>
            </a:r>
            <a:endParaRPr baseline="-28985" sz="1725">
              <a:latin typeface="Times New Roman"/>
              <a:cs typeface="Times New Roman"/>
            </a:endParaRPr>
          </a:p>
          <a:p>
            <a:pPr marL="648335">
              <a:lnSpc>
                <a:spcPct val="100000"/>
              </a:lnSpc>
              <a:spcBef>
                <a:spcPts val="210"/>
              </a:spcBef>
              <a:tabLst>
                <a:tab pos="1223010" algn="l"/>
              </a:tabLst>
            </a:pPr>
            <a:r>
              <a:rPr dirty="0" sz="2000" i="1">
                <a:latin typeface="Times New Roman"/>
                <a:cs typeface="Times New Roman"/>
              </a:rPr>
              <a:t>o. n.	H =</a:t>
            </a:r>
            <a:r>
              <a:rPr dirty="0" sz="2000" spc="-50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+1,</a:t>
            </a:r>
            <a:endParaRPr sz="2000">
              <a:latin typeface="Times New Roman"/>
              <a:cs typeface="Times New Roman"/>
            </a:endParaRPr>
          </a:p>
          <a:p>
            <a:pPr algn="r" marR="324485">
              <a:lnSpc>
                <a:spcPct val="100000"/>
              </a:lnSpc>
              <a:spcBef>
                <a:spcPts val="600"/>
              </a:spcBef>
            </a:pPr>
            <a:r>
              <a:rPr dirty="0" sz="2200" i="1">
                <a:latin typeface="Times New Roman"/>
                <a:cs typeface="Times New Roman"/>
              </a:rPr>
              <a:t>H</a:t>
            </a:r>
            <a:r>
              <a:rPr dirty="0" baseline="-24444" sz="1875" spc="22" i="1">
                <a:latin typeface="Times New Roman"/>
                <a:cs typeface="Times New Roman"/>
              </a:rPr>
              <a:t>2</a:t>
            </a:r>
            <a:endParaRPr baseline="-24444" sz="1875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0" y="346017"/>
            <a:ext cx="1673225" cy="811530"/>
          </a:xfrm>
          <a:prstGeom prst="rect">
            <a:avLst/>
          </a:prstGeom>
        </p:spPr>
        <p:txBody>
          <a:bodyPr wrap="square" lIns="0" tIns="81915" rIns="0" bIns="0" rtlCol="0" vert="horz">
            <a:spAutoFit/>
          </a:bodyPr>
          <a:lstStyle/>
          <a:p>
            <a:pPr marL="243840">
              <a:lnSpc>
                <a:spcPct val="100000"/>
              </a:lnSpc>
              <a:spcBef>
                <a:spcPts val="645"/>
              </a:spcBef>
              <a:tabLst>
                <a:tab pos="819150" algn="l"/>
              </a:tabLst>
            </a:pPr>
            <a:r>
              <a:rPr dirty="0" sz="2000" i="1">
                <a:latin typeface="Times New Roman"/>
                <a:cs typeface="Times New Roman"/>
              </a:rPr>
              <a:t>o.</a:t>
            </a:r>
            <a:r>
              <a:rPr dirty="0" sz="2000" spc="5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n.	O =</a:t>
            </a:r>
            <a:r>
              <a:rPr dirty="0" sz="2000" spc="-55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–2,</a:t>
            </a:r>
            <a:endParaRPr sz="20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600"/>
              </a:spcBef>
              <a:tabLst>
                <a:tab pos="645795" algn="l"/>
              </a:tabLst>
            </a:pPr>
            <a:r>
              <a:rPr dirty="0" sz="2200" i="1">
                <a:latin typeface="Times New Roman"/>
                <a:cs typeface="Times New Roman"/>
              </a:rPr>
              <a:t>S	O</a:t>
            </a:r>
            <a:r>
              <a:rPr dirty="0" baseline="-24444" sz="1875" i="1">
                <a:latin typeface="Times New Roman"/>
                <a:cs typeface="Times New Roman"/>
              </a:rPr>
              <a:t>4</a:t>
            </a:r>
            <a:endParaRPr baseline="-24444" sz="1875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12699" y="1101090"/>
            <a:ext cx="5817870" cy="2644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80515">
              <a:lnSpc>
                <a:spcPts val="2565"/>
              </a:lnSpc>
              <a:spcBef>
                <a:spcPts val="100"/>
              </a:spcBef>
              <a:tabLst>
                <a:tab pos="2303145" algn="l"/>
                <a:tab pos="2900045" algn="l"/>
              </a:tabLst>
            </a:pPr>
            <a:r>
              <a:rPr dirty="0" sz="2400" spc="-5" i="1">
                <a:latin typeface="Times New Roman"/>
                <a:cs typeface="Times New Roman"/>
              </a:rPr>
              <a:t>+1	</a:t>
            </a:r>
            <a:r>
              <a:rPr dirty="0" sz="2400" i="1">
                <a:latin typeface="Times New Roman"/>
                <a:cs typeface="Times New Roman"/>
              </a:rPr>
              <a:t>x	–2</a:t>
            </a:r>
            <a:endParaRPr sz="2400">
              <a:latin typeface="Times New Roman"/>
              <a:cs typeface="Times New Roman"/>
            </a:endParaRPr>
          </a:p>
          <a:p>
            <a:pPr marL="864235">
              <a:lnSpc>
                <a:spcPts val="2085"/>
              </a:lnSpc>
            </a:pPr>
            <a:r>
              <a:rPr dirty="0" sz="2000" i="1">
                <a:latin typeface="Times New Roman"/>
                <a:cs typeface="Times New Roman"/>
              </a:rPr>
              <a:t>∑ o. n. </a:t>
            </a:r>
            <a:r>
              <a:rPr dirty="0" sz="2000" spc="-5" i="1">
                <a:latin typeface="Times New Roman"/>
                <a:cs typeface="Times New Roman"/>
              </a:rPr>
              <a:t>element in molecule </a:t>
            </a:r>
            <a:r>
              <a:rPr dirty="0" sz="2000" i="1">
                <a:latin typeface="Times New Roman"/>
                <a:cs typeface="Times New Roman"/>
              </a:rPr>
              <a:t>=</a:t>
            </a:r>
            <a:r>
              <a:rPr dirty="0" sz="2000" spc="20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  <a:p>
            <a:pPr marL="864235">
              <a:lnSpc>
                <a:spcPct val="100000"/>
              </a:lnSpc>
              <a:tabLst>
                <a:tab pos="2649855" algn="l"/>
                <a:tab pos="4185920" algn="l"/>
              </a:tabLst>
            </a:pPr>
            <a:r>
              <a:rPr dirty="0" sz="2000" i="1">
                <a:latin typeface="Times New Roman"/>
                <a:cs typeface="Times New Roman"/>
              </a:rPr>
              <a:t>( 2 x  o. n.</a:t>
            </a:r>
            <a:r>
              <a:rPr dirty="0" sz="2000" spc="15" i="1">
                <a:latin typeface="Times New Roman"/>
                <a:cs typeface="Times New Roman"/>
              </a:rPr>
              <a:t> </a:t>
            </a:r>
            <a:r>
              <a:rPr dirty="0" sz="2000" spc="5" i="1">
                <a:latin typeface="Times New Roman"/>
                <a:cs typeface="Times New Roman"/>
              </a:rPr>
              <a:t>H)</a:t>
            </a:r>
            <a:r>
              <a:rPr dirty="0" sz="2000" spc="480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+	</a:t>
            </a:r>
            <a:r>
              <a:rPr dirty="0" sz="2000" spc="-5" i="1">
                <a:latin typeface="Times New Roman"/>
                <a:cs typeface="Times New Roman"/>
              </a:rPr>
              <a:t>(1 </a:t>
            </a:r>
            <a:r>
              <a:rPr dirty="0" sz="2000" i="1">
                <a:latin typeface="Times New Roman"/>
                <a:cs typeface="Times New Roman"/>
              </a:rPr>
              <a:t>x o.n.</a:t>
            </a:r>
            <a:r>
              <a:rPr dirty="0" sz="2000" spc="20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S)</a:t>
            </a:r>
            <a:r>
              <a:rPr dirty="0" sz="2000" spc="484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+	(4 x o.n. O) =</a:t>
            </a:r>
            <a:r>
              <a:rPr dirty="0" sz="2000" spc="-85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  <a:p>
            <a:pPr marL="864235" marR="436245">
              <a:lnSpc>
                <a:spcPct val="100000"/>
              </a:lnSpc>
              <a:tabLst>
                <a:tab pos="1586230" algn="l"/>
                <a:tab pos="1948814" algn="l"/>
                <a:tab pos="2221230" algn="l"/>
                <a:tab pos="2419350" algn="l"/>
                <a:tab pos="2521585" algn="l"/>
                <a:tab pos="2783205" algn="l"/>
                <a:tab pos="3755390" algn="l"/>
              </a:tabLst>
            </a:pPr>
            <a:r>
              <a:rPr dirty="0" sz="2000" i="1">
                <a:latin typeface="Times New Roman"/>
                <a:cs typeface="Times New Roman"/>
              </a:rPr>
              <a:t>{ 2 x </a:t>
            </a:r>
            <a:r>
              <a:rPr dirty="0" sz="2000" spc="-5" i="1">
                <a:latin typeface="Times New Roman"/>
                <a:cs typeface="Times New Roman"/>
              </a:rPr>
              <a:t>(+1</a:t>
            </a:r>
            <a:r>
              <a:rPr dirty="0" sz="2000" spc="15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)</a:t>
            </a:r>
            <a:r>
              <a:rPr dirty="0" sz="2000" spc="-20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}	+		{ 1 x </a:t>
            </a:r>
            <a:r>
              <a:rPr dirty="0" sz="2000" spc="-5" i="1">
                <a:latin typeface="Times New Roman"/>
                <a:cs typeface="Times New Roman"/>
              </a:rPr>
              <a:t>(x</a:t>
            </a:r>
            <a:r>
              <a:rPr dirty="0" sz="2000" spc="5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)</a:t>
            </a:r>
            <a:r>
              <a:rPr dirty="0" sz="2000" spc="490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}	+ { 4 x (–2) =</a:t>
            </a:r>
            <a:r>
              <a:rPr dirty="0" sz="2000" spc="-105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0  </a:t>
            </a:r>
            <a:r>
              <a:rPr dirty="0" sz="2000" i="1">
                <a:latin typeface="Times New Roman"/>
                <a:cs typeface="Times New Roman"/>
              </a:rPr>
              <a:t>(</a:t>
            </a:r>
            <a:r>
              <a:rPr dirty="0" sz="2000" spc="-10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+2)	+	</a:t>
            </a:r>
            <a:r>
              <a:rPr dirty="0" sz="2000" spc="-5" i="1">
                <a:latin typeface="Times New Roman"/>
                <a:cs typeface="Times New Roman"/>
              </a:rPr>
              <a:t>(x)	</a:t>
            </a:r>
            <a:r>
              <a:rPr dirty="0" sz="2000" i="1">
                <a:latin typeface="Times New Roman"/>
                <a:cs typeface="Times New Roman"/>
              </a:rPr>
              <a:t>+	(–8) =</a:t>
            </a:r>
            <a:r>
              <a:rPr dirty="0" sz="2000" spc="-25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  <a:p>
            <a:pPr marL="864235">
              <a:lnSpc>
                <a:spcPts val="2380"/>
              </a:lnSpc>
              <a:tabLst>
                <a:tab pos="1105535" algn="l"/>
                <a:tab pos="1831339" algn="l"/>
                <a:tab pos="2087245" algn="l"/>
                <a:tab pos="2729865" algn="l"/>
                <a:tab pos="2950845" algn="l"/>
              </a:tabLst>
            </a:pPr>
            <a:r>
              <a:rPr dirty="0" sz="2000" i="1">
                <a:latin typeface="Times New Roman"/>
                <a:cs typeface="Times New Roman"/>
              </a:rPr>
              <a:t>x	= </a:t>
            </a:r>
            <a:r>
              <a:rPr dirty="0" sz="2000" spc="-5" i="1">
                <a:latin typeface="Times New Roman"/>
                <a:cs typeface="Times New Roman"/>
              </a:rPr>
              <a:t>+8	</a:t>
            </a:r>
            <a:r>
              <a:rPr dirty="0" sz="2000" i="1">
                <a:latin typeface="Times New Roman"/>
                <a:cs typeface="Times New Roman"/>
              </a:rPr>
              <a:t>–	2	</a:t>
            </a:r>
            <a:r>
              <a:rPr dirty="0" sz="2050" spc="-1320">
                <a:latin typeface="UnDotum"/>
                <a:cs typeface="UnDotum"/>
              </a:rPr>
              <a:t>	</a:t>
            </a:r>
            <a:r>
              <a:rPr dirty="0" sz="2000" i="1">
                <a:latin typeface="Times New Roman"/>
                <a:cs typeface="Times New Roman"/>
              </a:rPr>
              <a:t>x =</a:t>
            </a:r>
            <a:r>
              <a:rPr dirty="0" sz="2000" spc="5" i="1">
                <a:latin typeface="Times New Roman"/>
                <a:cs typeface="Times New Roman"/>
              </a:rPr>
              <a:t> </a:t>
            </a:r>
            <a:r>
              <a:rPr dirty="0" sz="2000" spc="-5" i="1">
                <a:latin typeface="Times New Roman"/>
                <a:cs typeface="Times New Roman"/>
              </a:rPr>
              <a:t>+6</a:t>
            </a:r>
            <a:endParaRPr sz="2000">
              <a:latin typeface="Times New Roman"/>
              <a:cs typeface="Times New Roman"/>
            </a:endParaRPr>
          </a:p>
          <a:p>
            <a:pPr marL="864235">
              <a:lnSpc>
                <a:spcPts val="2430"/>
              </a:lnSpc>
            </a:pPr>
            <a:r>
              <a:rPr dirty="0" sz="2050" spc="-1320">
                <a:latin typeface="UnDotum"/>
                <a:cs typeface="UnDotum"/>
              </a:rPr>
              <a:t>□</a:t>
            </a:r>
            <a:r>
              <a:rPr dirty="0" sz="2050" spc="-114">
                <a:latin typeface="UnDotum"/>
                <a:cs typeface="UnDotum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The </a:t>
            </a:r>
            <a:r>
              <a:rPr dirty="0" sz="2000" spc="-5" i="1">
                <a:latin typeface="Times New Roman"/>
                <a:cs typeface="Times New Roman"/>
              </a:rPr>
              <a:t>oxidation </a:t>
            </a:r>
            <a:r>
              <a:rPr dirty="0" sz="2000" i="1">
                <a:latin typeface="Times New Roman"/>
                <a:cs typeface="Times New Roman"/>
              </a:rPr>
              <a:t>number of S in </a:t>
            </a:r>
            <a:r>
              <a:rPr dirty="0" sz="2000" spc="10" i="1">
                <a:latin typeface="Times New Roman"/>
                <a:cs typeface="Times New Roman"/>
              </a:rPr>
              <a:t>H</a:t>
            </a:r>
            <a:r>
              <a:rPr dirty="0" baseline="-28985" sz="1725" spc="15" i="1">
                <a:latin typeface="Times New Roman"/>
                <a:cs typeface="Times New Roman"/>
              </a:rPr>
              <a:t>2</a:t>
            </a:r>
            <a:r>
              <a:rPr dirty="0" sz="2000" spc="10" i="1">
                <a:latin typeface="Times New Roman"/>
                <a:cs typeface="Times New Roman"/>
              </a:rPr>
              <a:t>SO</a:t>
            </a:r>
            <a:r>
              <a:rPr dirty="0" baseline="-28985" sz="1725" spc="15" i="1">
                <a:latin typeface="Times New Roman"/>
                <a:cs typeface="Times New Roman"/>
              </a:rPr>
              <a:t>4 </a:t>
            </a:r>
            <a:r>
              <a:rPr dirty="0" sz="2000" spc="-5" i="1">
                <a:latin typeface="Times New Roman"/>
                <a:cs typeface="Times New Roman"/>
              </a:rPr>
              <a:t>is</a:t>
            </a:r>
            <a:r>
              <a:rPr dirty="0" sz="2000" spc="-80" i="1">
                <a:latin typeface="Times New Roman"/>
                <a:cs typeface="Times New Roman"/>
              </a:rPr>
              <a:t> </a:t>
            </a:r>
            <a:r>
              <a:rPr dirty="0" sz="2000" spc="-5" b="1" i="1">
                <a:latin typeface="Times New Roman"/>
                <a:cs typeface="Times New Roman"/>
              </a:rPr>
              <a:t>+6</a:t>
            </a:r>
            <a:endParaRPr sz="2000">
              <a:latin typeface="Times New Roman"/>
              <a:cs typeface="Times New Roman"/>
            </a:endParaRPr>
          </a:p>
          <a:p>
            <a:pPr marL="50800">
              <a:lnSpc>
                <a:spcPts val="1055"/>
              </a:lnSpc>
              <a:spcBef>
                <a:spcPts val="1320"/>
              </a:spcBef>
              <a:tabLst>
                <a:tab pos="305435" algn="l"/>
              </a:tabLst>
            </a:pPr>
            <a:r>
              <a:rPr dirty="0" sz="2200" i="1">
                <a:latin typeface="Times New Roman"/>
                <a:cs typeface="Times New Roman"/>
              </a:rPr>
              <a:t>.	Cr</a:t>
            </a:r>
            <a:r>
              <a:rPr dirty="0" baseline="-28888" sz="1875" i="1">
                <a:latin typeface="Times New Roman"/>
                <a:cs typeface="Times New Roman"/>
              </a:rPr>
              <a:t>2</a:t>
            </a:r>
            <a:r>
              <a:rPr dirty="0" sz="2200" i="1">
                <a:latin typeface="Times New Roman"/>
                <a:cs typeface="Times New Roman"/>
              </a:rPr>
              <a:t>O</a:t>
            </a:r>
            <a:r>
              <a:rPr dirty="0" baseline="-28888" sz="1875" i="1">
                <a:latin typeface="Times New Roman"/>
                <a:cs typeface="Times New Roman"/>
              </a:rPr>
              <a:t>7</a:t>
            </a:r>
            <a:endParaRPr baseline="-28888" sz="1875">
              <a:latin typeface="Times New Roman"/>
              <a:cs typeface="Times New Roman"/>
            </a:endParaRPr>
          </a:p>
          <a:p>
            <a:pPr marL="962025">
              <a:lnSpc>
                <a:spcPts val="735"/>
              </a:lnSpc>
            </a:pPr>
            <a:r>
              <a:rPr dirty="0" sz="1250" spc="15" i="1">
                <a:latin typeface="Times New Roman"/>
                <a:cs typeface="Times New Roman"/>
              </a:rPr>
              <a:t>2−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87925" y="415290"/>
            <a:ext cx="113982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6740" algn="l"/>
              </a:tabLst>
            </a:pPr>
            <a:r>
              <a:rPr dirty="0" sz="2000" i="1">
                <a:latin typeface="Times New Roman"/>
                <a:cs typeface="Times New Roman"/>
              </a:rPr>
              <a:t>o. n.	S =</a:t>
            </a:r>
            <a:r>
              <a:rPr dirty="0" sz="2000" spc="-80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6169" y="4815840"/>
            <a:ext cx="433451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833119" algn="l"/>
                <a:tab pos="1945005" algn="l"/>
                <a:tab pos="2663825" algn="l"/>
                <a:tab pos="2962910" algn="l"/>
              </a:tabLst>
            </a:pPr>
            <a:r>
              <a:rPr dirty="0" sz="2000" i="1">
                <a:latin typeface="Times New Roman"/>
                <a:cs typeface="Times New Roman"/>
              </a:rPr>
              <a:t>∑ o.</a:t>
            </a:r>
            <a:r>
              <a:rPr dirty="0" sz="2000" spc="10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n.	of </a:t>
            </a:r>
            <a:r>
              <a:rPr dirty="0" sz="2000" spc="-5" i="1">
                <a:latin typeface="Times New Roman"/>
                <a:cs typeface="Times New Roman"/>
              </a:rPr>
              <a:t>element </a:t>
            </a:r>
            <a:r>
              <a:rPr dirty="0" sz="2000" i="1">
                <a:latin typeface="Times New Roman"/>
                <a:cs typeface="Times New Roman"/>
              </a:rPr>
              <a:t>in</a:t>
            </a:r>
            <a:r>
              <a:rPr dirty="0" sz="2000" spc="15" i="1">
                <a:latin typeface="Times New Roman"/>
                <a:cs typeface="Times New Roman"/>
              </a:rPr>
              <a:t> </a:t>
            </a:r>
            <a:r>
              <a:rPr dirty="0" sz="2000" spc="-5" i="1">
                <a:latin typeface="Times New Roman"/>
                <a:cs typeface="Times New Roman"/>
              </a:rPr>
              <a:t>ion	</a:t>
            </a:r>
            <a:r>
              <a:rPr dirty="0" sz="2000" i="1">
                <a:latin typeface="Times New Roman"/>
                <a:cs typeface="Times New Roman"/>
              </a:rPr>
              <a:t>=	charge of</a:t>
            </a:r>
            <a:r>
              <a:rPr dirty="0" sz="2000" spc="-75" i="1">
                <a:latin typeface="Times New Roman"/>
                <a:cs typeface="Times New Roman"/>
              </a:rPr>
              <a:t> </a:t>
            </a:r>
            <a:r>
              <a:rPr dirty="0" sz="2000" spc="-5" i="1">
                <a:latin typeface="Times New Roman"/>
                <a:cs typeface="Times New Roman"/>
              </a:rPr>
              <a:t>ion  </a:t>
            </a:r>
            <a:r>
              <a:rPr dirty="0" sz="2000" i="1">
                <a:latin typeface="Times New Roman"/>
                <a:cs typeface="Times New Roman"/>
              </a:rPr>
              <a:t>( 2 x  o. n. Cr</a:t>
            </a:r>
            <a:r>
              <a:rPr dirty="0" sz="2000" spc="10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)</a:t>
            </a:r>
            <a:r>
              <a:rPr dirty="0" sz="2000" spc="490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+	( 7 x o.n. O ) =</a:t>
            </a:r>
            <a:r>
              <a:rPr dirty="0" sz="2000" spc="-40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–2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119505" algn="l"/>
                <a:tab pos="1418590" algn="l"/>
              </a:tabLst>
            </a:pPr>
            <a:r>
              <a:rPr dirty="0" sz="2000" i="1">
                <a:latin typeface="Times New Roman"/>
                <a:cs typeface="Times New Roman"/>
              </a:rPr>
              <a:t>{ 2 x</a:t>
            </a:r>
            <a:r>
              <a:rPr dirty="0" sz="2000" spc="10" i="1">
                <a:latin typeface="Times New Roman"/>
                <a:cs typeface="Times New Roman"/>
              </a:rPr>
              <a:t> </a:t>
            </a:r>
            <a:r>
              <a:rPr dirty="0" sz="2000" spc="-5" i="1">
                <a:latin typeface="Times New Roman"/>
                <a:cs typeface="Times New Roman"/>
              </a:rPr>
              <a:t>(x)</a:t>
            </a:r>
            <a:r>
              <a:rPr dirty="0" sz="2000" spc="-20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}	+	{ 7 x (–2) } =</a:t>
            </a:r>
            <a:r>
              <a:rPr dirty="0" sz="2000" spc="-35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–2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6169" y="5721280"/>
            <a:ext cx="4711700" cy="3409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738505" algn="l"/>
                <a:tab pos="1102360" algn="l"/>
                <a:tab pos="2977515" algn="l"/>
                <a:tab pos="3198495" algn="l"/>
                <a:tab pos="3567429" algn="l"/>
                <a:tab pos="4357370" algn="l"/>
                <a:tab pos="4571365" algn="l"/>
              </a:tabLst>
            </a:pPr>
            <a:r>
              <a:rPr dirty="0" sz="2000" i="1">
                <a:latin typeface="Times New Roman"/>
                <a:cs typeface="Times New Roman"/>
              </a:rPr>
              <a:t>( 2x )	+	( –</a:t>
            </a:r>
            <a:r>
              <a:rPr dirty="0" sz="2000" spc="5" i="1">
                <a:latin typeface="Times New Roman"/>
                <a:cs typeface="Times New Roman"/>
              </a:rPr>
              <a:t>1</a:t>
            </a:r>
            <a:r>
              <a:rPr dirty="0" sz="2000" i="1">
                <a:latin typeface="Times New Roman"/>
                <a:cs typeface="Times New Roman"/>
              </a:rPr>
              <a:t>4</a:t>
            </a:r>
            <a:r>
              <a:rPr dirty="0" sz="2000" spc="5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) </a:t>
            </a:r>
            <a:r>
              <a:rPr dirty="0" sz="2000" spc="-10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=</a:t>
            </a:r>
            <a:r>
              <a:rPr dirty="0" sz="2000" spc="5" i="1">
                <a:latin typeface="Times New Roman"/>
                <a:cs typeface="Times New Roman"/>
              </a:rPr>
              <a:t> –</a:t>
            </a:r>
            <a:r>
              <a:rPr dirty="0" sz="2000" i="1">
                <a:latin typeface="Times New Roman"/>
                <a:cs typeface="Times New Roman"/>
              </a:rPr>
              <a:t>2	</a:t>
            </a:r>
            <a:r>
              <a:rPr dirty="0" sz="2050" spc="-1320">
                <a:latin typeface="UnDotum"/>
                <a:cs typeface="UnDotum"/>
              </a:rPr>
              <a:t></a:t>
            </a:r>
            <a:r>
              <a:rPr dirty="0" sz="2050">
                <a:latin typeface="UnDotum"/>
                <a:cs typeface="UnDotum"/>
              </a:rPr>
              <a:t>	</a:t>
            </a:r>
            <a:r>
              <a:rPr dirty="0" sz="2000" spc="5" i="1">
                <a:latin typeface="Times New Roman"/>
                <a:cs typeface="Times New Roman"/>
              </a:rPr>
              <a:t>2</a:t>
            </a:r>
            <a:r>
              <a:rPr dirty="0" sz="2000" i="1">
                <a:latin typeface="Times New Roman"/>
                <a:cs typeface="Times New Roman"/>
              </a:rPr>
              <a:t>x	=</a:t>
            </a:r>
            <a:r>
              <a:rPr dirty="0" sz="2000" spc="-5" i="1">
                <a:latin typeface="Times New Roman"/>
                <a:cs typeface="Times New Roman"/>
              </a:rPr>
              <a:t> </a:t>
            </a:r>
            <a:r>
              <a:rPr dirty="0" sz="2000" spc="5" i="1">
                <a:latin typeface="Times New Roman"/>
                <a:cs typeface="Times New Roman"/>
              </a:rPr>
              <a:t>+1</a:t>
            </a:r>
            <a:r>
              <a:rPr dirty="0" sz="2000" i="1">
                <a:latin typeface="Times New Roman"/>
                <a:cs typeface="Times New Roman"/>
              </a:rPr>
              <a:t>4	-	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6169" y="6035040"/>
            <a:ext cx="928369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3365" algn="l"/>
                <a:tab pos="551815" algn="l"/>
              </a:tabLst>
            </a:pPr>
            <a:r>
              <a:rPr dirty="0" sz="2000" i="1">
                <a:latin typeface="Times New Roman"/>
                <a:cs typeface="Times New Roman"/>
              </a:rPr>
              <a:t>x	=	+</a:t>
            </a:r>
            <a:r>
              <a:rPr dirty="0" sz="2000" spc="-80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6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80769" y="6339840"/>
            <a:ext cx="4653280" cy="33020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38100">
              <a:lnSpc>
                <a:spcPts val="1000"/>
              </a:lnSpc>
              <a:spcBef>
                <a:spcPts val="50"/>
              </a:spcBef>
              <a:tabLst>
                <a:tab pos="4109085" algn="l"/>
              </a:tabLst>
            </a:pPr>
            <a:r>
              <a:rPr dirty="0" sz="2050" spc="-1320">
                <a:latin typeface="UnDotum"/>
                <a:cs typeface="UnDotum"/>
              </a:rPr>
              <a:t>□</a:t>
            </a:r>
            <a:r>
              <a:rPr dirty="0" sz="2050" spc="-105">
                <a:latin typeface="UnDotum"/>
                <a:cs typeface="UnDotum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The </a:t>
            </a:r>
            <a:r>
              <a:rPr dirty="0" sz="2000" spc="-5" i="1">
                <a:latin typeface="Times New Roman"/>
                <a:cs typeface="Times New Roman"/>
              </a:rPr>
              <a:t>oxidation </a:t>
            </a:r>
            <a:r>
              <a:rPr dirty="0" sz="2000" i="1">
                <a:latin typeface="Times New Roman"/>
                <a:cs typeface="Times New Roman"/>
              </a:rPr>
              <a:t>number of </a:t>
            </a:r>
            <a:r>
              <a:rPr dirty="0" sz="2000" spc="-5" i="1">
                <a:latin typeface="Times New Roman"/>
                <a:cs typeface="Times New Roman"/>
              </a:rPr>
              <a:t>Cr</a:t>
            </a:r>
            <a:r>
              <a:rPr dirty="0" sz="2000" spc="35" i="1">
                <a:latin typeface="Times New Roman"/>
                <a:cs typeface="Times New Roman"/>
              </a:rPr>
              <a:t> </a:t>
            </a:r>
            <a:r>
              <a:rPr dirty="0" sz="2000" spc="-5" i="1">
                <a:latin typeface="Times New Roman"/>
                <a:cs typeface="Times New Roman"/>
              </a:rPr>
              <a:t>in</a:t>
            </a:r>
            <a:r>
              <a:rPr dirty="0" sz="2000" spc="10" i="1">
                <a:latin typeface="Times New Roman"/>
                <a:cs typeface="Times New Roman"/>
              </a:rPr>
              <a:t> CrO</a:t>
            </a:r>
            <a:r>
              <a:rPr dirty="0" baseline="-28985" sz="1725" spc="15" i="1">
                <a:latin typeface="Times New Roman"/>
                <a:cs typeface="Times New Roman"/>
              </a:rPr>
              <a:t>4	</a:t>
            </a:r>
            <a:r>
              <a:rPr dirty="0" sz="2000" i="1">
                <a:latin typeface="Times New Roman"/>
                <a:cs typeface="Times New Roman"/>
              </a:rPr>
              <a:t>is</a:t>
            </a:r>
            <a:r>
              <a:rPr dirty="0" sz="2000" spc="-60" i="1">
                <a:latin typeface="Times New Roman"/>
                <a:cs typeface="Times New Roman"/>
              </a:rPr>
              <a:t> </a:t>
            </a:r>
            <a:r>
              <a:rPr dirty="0" sz="2000" spc="-5" b="1" i="1">
                <a:latin typeface="Times New Roman"/>
                <a:cs typeface="Times New Roman"/>
              </a:rPr>
              <a:t>+6</a:t>
            </a:r>
            <a:endParaRPr sz="2000">
              <a:latin typeface="Times New Roman"/>
              <a:cs typeface="Times New Roman"/>
            </a:endParaRPr>
          </a:p>
          <a:p>
            <a:pPr algn="r" marR="600075">
              <a:lnSpc>
                <a:spcPts val="680"/>
              </a:lnSpc>
            </a:pPr>
            <a:r>
              <a:rPr dirty="0" sz="1150" spc="10" i="1">
                <a:latin typeface="Times New Roman"/>
                <a:cs typeface="Times New Roman"/>
              </a:rPr>
              <a:t>2</a:t>
            </a:r>
            <a:r>
              <a:rPr dirty="0" sz="1150" spc="5" i="1">
                <a:latin typeface="Times New Roman"/>
                <a:cs typeface="Times New Roman"/>
              </a:rPr>
              <a:t>–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59510" y="3768090"/>
            <a:ext cx="133985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i="1">
                <a:latin typeface="Times New Roman"/>
                <a:cs typeface="Times New Roman"/>
              </a:rPr>
              <a:t>o. n. O =</a:t>
            </a:r>
            <a:r>
              <a:rPr dirty="0" sz="2000" spc="-65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–2,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65983" y="3768090"/>
            <a:ext cx="12166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i="1">
                <a:latin typeface="Times New Roman"/>
                <a:cs typeface="Times New Roman"/>
              </a:rPr>
              <a:t>o. n. </a:t>
            </a:r>
            <a:r>
              <a:rPr dirty="0" sz="2000" spc="-5" i="1">
                <a:latin typeface="Times New Roman"/>
                <a:cs typeface="Times New Roman"/>
              </a:rPr>
              <a:t>Cr </a:t>
            </a:r>
            <a:r>
              <a:rPr dirty="0" sz="2000" i="1">
                <a:latin typeface="Times New Roman"/>
                <a:cs typeface="Times New Roman"/>
              </a:rPr>
              <a:t>=</a:t>
            </a:r>
            <a:r>
              <a:rPr dirty="0" sz="2000" spc="-75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77259" y="4038600"/>
            <a:ext cx="373380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32828" sz="3300" i="1">
                <a:latin typeface="Times New Roman"/>
                <a:cs typeface="Times New Roman"/>
              </a:rPr>
              <a:t>)</a:t>
            </a:r>
            <a:r>
              <a:rPr dirty="0" sz="1600" i="1">
                <a:latin typeface="Times New Roman"/>
                <a:cs typeface="Times New Roman"/>
              </a:rPr>
              <a:t>2–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30779" y="4507229"/>
            <a:ext cx="9258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8965" algn="l"/>
              </a:tabLst>
            </a:pPr>
            <a:r>
              <a:rPr dirty="0" sz="2400" i="1">
                <a:latin typeface="Times New Roman"/>
                <a:cs typeface="Times New Roman"/>
              </a:rPr>
              <a:t>x	</a:t>
            </a:r>
            <a:r>
              <a:rPr dirty="0" sz="2400" spc="-10" i="1">
                <a:latin typeface="Times New Roman"/>
                <a:cs typeface="Times New Roman"/>
              </a:rPr>
              <a:t>–</a:t>
            </a:r>
            <a:r>
              <a:rPr dirty="0" sz="2400" i="1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35200" y="4202429"/>
            <a:ext cx="1073150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7885" algn="l"/>
              </a:tabLst>
            </a:pPr>
            <a:r>
              <a:rPr dirty="0" sz="2200" i="1">
                <a:latin typeface="Times New Roman"/>
                <a:cs typeface="Times New Roman"/>
              </a:rPr>
              <a:t>(</a:t>
            </a:r>
            <a:r>
              <a:rPr dirty="0" sz="2200" spc="-5" i="1">
                <a:latin typeface="Times New Roman"/>
                <a:cs typeface="Times New Roman"/>
              </a:rPr>
              <a:t> </a:t>
            </a:r>
            <a:r>
              <a:rPr dirty="0" sz="2200" i="1">
                <a:latin typeface="Times New Roman"/>
                <a:cs typeface="Times New Roman"/>
              </a:rPr>
              <a:t>Cr	O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92400" y="4389120"/>
            <a:ext cx="695960" cy="22097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601345" algn="l"/>
              </a:tabLst>
            </a:pPr>
            <a:r>
              <a:rPr dirty="0" sz="1250" spc="15" i="1">
                <a:latin typeface="Times New Roman"/>
                <a:cs typeface="Times New Roman"/>
              </a:rPr>
              <a:t>2</a:t>
            </a:r>
            <a:r>
              <a:rPr dirty="0" sz="1250" spc="15" i="1">
                <a:latin typeface="Times New Roman"/>
                <a:cs typeface="Times New Roman"/>
              </a:rPr>
              <a:t>	</a:t>
            </a:r>
            <a:r>
              <a:rPr dirty="0" sz="1250" spc="15" i="1">
                <a:latin typeface="Times New Roman"/>
                <a:cs typeface="Times New Roman"/>
              </a:rPr>
              <a:t>7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95769" y="5740330"/>
            <a:ext cx="659130" cy="3409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233045" algn="l"/>
                <a:tab pos="474345" algn="l"/>
              </a:tabLst>
            </a:pPr>
            <a:r>
              <a:rPr dirty="0" sz="2050" spc="-1320">
                <a:latin typeface="UnDotum"/>
                <a:cs typeface="UnDotum"/>
              </a:rPr>
              <a:t>□</a:t>
            </a:r>
            <a:r>
              <a:rPr dirty="0" sz="2050" spc="-1320">
                <a:latin typeface="UnDotum"/>
                <a:cs typeface="UnDotum"/>
              </a:rPr>
              <a:t>	</a:t>
            </a:r>
            <a:r>
              <a:rPr dirty="0" sz="2000" spc="-1320" i="1">
                <a:latin typeface="Times New Roman"/>
                <a:cs typeface="Times New Roman"/>
              </a:rPr>
              <a:t>x	=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78090" y="5908040"/>
            <a:ext cx="403860" cy="0"/>
          </a:xfrm>
          <a:custGeom>
            <a:avLst/>
            <a:gdLst/>
            <a:ahLst/>
            <a:cxnLst/>
            <a:rect l="l" t="t" r="r" b="b"/>
            <a:pathLst>
              <a:path w="403859" h="0">
                <a:moveTo>
                  <a:pt x="0" y="0"/>
                </a:moveTo>
                <a:lnTo>
                  <a:pt x="403859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702550" y="5902959"/>
            <a:ext cx="141605" cy="2787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50" spc="-5" b="1" i="1">
                <a:latin typeface="Arial"/>
                <a:cs typeface="Arial"/>
              </a:rPr>
              <a:t>2</a:t>
            </a:r>
            <a:endParaRPr sz="16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579359" y="5604509"/>
            <a:ext cx="391795" cy="2787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50" spc="-20">
                <a:latin typeface="Symbol"/>
                <a:cs typeface="Symbol"/>
              </a:rPr>
              <a:t></a:t>
            </a:r>
            <a:r>
              <a:rPr dirty="0" sz="1650" spc="-300">
                <a:latin typeface="Times New Roman"/>
                <a:cs typeface="Times New Roman"/>
              </a:rPr>
              <a:t> </a:t>
            </a:r>
            <a:r>
              <a:rPr dirty="0" sz="1650" spc="-10" b="1" i="1">
                <a:latin typeface="Arial"/>
                <a:cs typeface="Arial"/>
              </a:rPr>
              <a:t>12</a:t>
            </a:r>
            <a:endParaRPr sz="1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7229" y="833120"/>
            <a:ext cx="266509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 i="1">
                <a:latin typeface="Arial"/>
                <a:cs typeface="Arial"/>
              </a:rPr>
              <a:t>Example</a:t>
            </a:r>
            <a:r>
              <a:rPr dirty="0" sz="4400" spc="-85" i="1">
                <a:latin typeface="Arial"/>
                <a:cs typeface="Arial"/>
              </a:rPr>
              <a:t> </a:t>
            </a:r>
            <a:r>
              <a:rPr dirty="0" sz="4400" i="1">
                <a:latin typeface="Arial"/>
                <a:cs typeface="Arial"/>
              </a:rPr>
              <a:t>1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46400" y="5720079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 h="0">
                <a:moveTo>
                  <a:pt x="0" y="0"/>
                </a:moveTo>
                <a:lnTo>
                  <a:pt x="444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7840" y="2979420"/>
            <a:ext cx="8062595" cy="3978910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00"/>
              </a:spcBef>
            </a:pPr>
            <a:r>
              <a:rPr dirty="0" sz="3200" spc="-5">
                <a:latin typeface="Times New Roman"/>
                <a:cs typeface="Times New Roman"/>
              </a:rPr>
              <a:t>Let the oxidation state </a:t>
            </a:r>
            <a:r>
              <a:rPr dirty="0" sz="3200">
                <a:latin typeface="Times New Roman"/>
                <a:cs typeface="Times New Roman"/>
              </a:rPr>
              <a:t>of Mn be</a:t>
            </a:r>
            <a:r>
              <a:rPr dirty="0" sz="3200" spc="120">
                <a:latin typeface="Times New Roman"/>
                <a:cs typeface="Times New Roman"/>
              </a:rPr>
              <a:t> </a:t>
            </a:r>
            <a:r>
              <a:rPr dirty="0" sz="3200" i="1">
                <a:latin typeface="Times New Roman"/>
                <a:cs typeface="Times New Roman"/>
              </a:rPr>
              <a:t>x</a:t>
            </a:r>
            <a:r>
              <a:rPr dirty="0" sz="320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800"/>
              </a:spcBef>
            </a:pPr>
            <a:r>
              <a:rPr dirty="0" sz="3200">
                <a:latin typeface="Times New Roman"/>
                <a:cs typeface="Times New Roman"/>
              </a:rPr>
              <a:t>Thus, </a:t>
            </a:r>
            <a:r>
              <a:rPr dirty="0" sz="3200" spc="-5">
                <a:latin typeface="Times New Roman"/>
                <a:cs typeface="Times New Roman"/>
              </a:rPr>
              <a:t>in </a:t>
            </a:r>
            <a:r>
              <a:rPr dirty="0" sz="3200" spc="-110">
                <a:latin typeface="Times New Roman"/>
                <a:cs typeface="Times New Roman"/>
              </a:rPr>
              <a:t>MnO</a:t>
            </a:r>
            <a:r>
              <a:rPr dirty="0" baseline="-24024" sz="2775" spc="-165">
                <a:latin typeface="Times New Roman"/>
                <a:cs typeface="Times New Roman"/>
              </a:rPr>
              <a:t>4</a:t>
            </a:r>
            <a:r>
              <a:rPr dirty="0" baseline="28528" sz="2775" spc="-165">
                <a:latin typeface="Times New Roman"/>
                <a:cs typeface="Times New Roman"/>
              </a:rPr>
              <a:t>-</a:t>
            </a:r>
            <a:r>
              <a:rPr dirty="0" sz="3200" spc="-110">
                <a:latin typeface="Times New Roman"/>
                <a:cs typeface="Times New Roman"/>
              </a:rPr>
              <a:t>, </a:t>
            </a:r>
            <a:r>
              <a:rPr dirty="0" sz="3200" i="1">
                <a:latin typeface="Times New Roman"/>
                <a:cs typeface="Times New Roman"/>
              </a:rPr>
              <a:t>x </a:t>
            </a:r>
            <a:r>
              <a:rPr dirty="0" sz="3200">
                <a:latin typeface="Times New Roman"/>
                <a:cs typeface="Times New Roman"/>
              </a:rPr>
              <a:t>+ 4(-2) =</a:t>
            </a:r>
            <a:r>
              <a:rPr dirty="0" sz="3200" spc="1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-1</a:t>
            </a:r>
            <a:endParaRPr sz="32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330"/>
              </a:spcBef>
            </a:pPr>
            <a:r>
              <a:rPr dirty="0" sz="3200" i="1">
                <a:latin typeface="Times New Roman"/>
                <a:cs typeface="Times New Roman"/>
              </a:rPr>
              <a:t>x </a:t>
            </a:r>
            <a:r>
              <a:rPr dirty="0" sz="3200">
                <a:latin typeface="Times New Roman"/>
                <a:cs typeface="Times New Roman"/>
              </a:rPr>
              <a:t>=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+7</a:t>
            </a:r>
            <a:endParaRPr sz="3200">
              <a:latin typeface="Times New Roman"/>
              <a:cs typeface="Times New Roman"/>
            </a:endParaRPr>
          </a:p>
          <a:p>
            <a:pPr marL="565150" indent="-514350">
              <a:lnSpc>
                <a:spcPct val="100000"/>
              </a:lnSpc>
              <a:spcBef>
                <a:spcPts val="790"/>
              </a:spcBef>
              <a:buChar char="•"/>
              <a:tabLst>
                <a:tab pos="564515" algn="l"/>
                <a:tab pos="565150" algn="l"/>
              </a:tabLst>
            </a:pPr>
            <a:r>
              <a:rPr dirty="0" u="heavy" sz="3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Manganese </a:t>
            </a:r>
            <a:r>
              <a:rPr dirty="0" u="heavy" sz="3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 </a:t>
            </a:r>
            <a:r>
              <a:rPr dirty="0" u="heavy" sz="3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reduced </a:t>
            </a:r>
            <a:r>
              <a:rPr dirty="0" u="heavy" sz="3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from </a:t>
            </a:r>
            <a:r>
              <a:rPr dirty="0" u="heavy" sz="3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oxidation </a:t>
            </a:r>
            <a:r>
              <a:rPr dirty="0" u="heavy" sz="3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state</a:t>
            </a:r>
            <a:r>
              <a:rPr dirty="0" u="heavy" sz="3200" spc="-4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3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endParaRPr sz="3200">
              <a:latin typeface="Times New Roman"/>
              <a:cs typeface="Times New Roman"/>
            </a:endParaRPr>
          </a:p>
          <a:p>
            <a:pPr marL="565150">
              <a:lnSpc>
                <a:spcPct val="100000"/>
              </a:lnSpc>
            </a:pPr>
            <a:r>
              <a:rPr dirty="0" u="heavy" sz="3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+7 </a:t>
            </a:r>
            <a:r>
              <a:rPr dirty="0" u="heavy" sz="3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 </a:t>
            </a:r>
            <a:r>
              <a:rPr dirty="0" u="heavy" sz="3200" spc="-12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MnO</a:t>
            </a:r>
            <a:r>
              <a:rPr dirty="0" u="heavy" baseline="-24024" sz="2775" spc="-18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r>
              <a:rPr dirty="0" baseline="28528" sz="2775" spc="-187">
                <a:latin typeface="Times New Roman"/>
                <a:cs typeface="Times New Roman"/>
              </a:rPr>
              <a:t>- </a:t>
            </a:r>
            <a:r>
              <a:rPr dirty="0" u="heavy" sz="3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 </a:t>
            </a:r>
            <a:r>
              <a:rPr dirty="0" u="heavy" sz="320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+2 </a:t>
            </a:r>
            <a:r>
              <a:rPr dirty="0" u="heavy" sz="3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 </a:t>
            </a:r>
            <a:r>
              <a:rPr dirty="0" u="heavy" sz="3200" spc="-16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Mn</a:t>
            </a:r>
            <a:r>
              <a:rPr dirty="0" u="heavy" baseline="28528" sz="2775" spc="-24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2+</a:t>
            </a:r>
            <a:r>
              <a:rPr dirty="0" u="heavy" sz="3200" spc="-16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 </a:t>
            </a:r>
            <a:r>
              <a:rPr dirty="0" u="heavy" sz="3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while iron</a:t>
            </a:r>
            <a:r>
              <a:rPr dirty="0" u="heavy" sz="3200" spc="-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3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</a:t>
            </a:r>
            <a:endParaRPr sz="3200">
              <a:latin typeface="Times New Roman"/>
              <a:cs typeface="Times New Roman"/>
            </a:endParaRPr>
          </a:p>
          <a:p>
            <a:pPr marL="565150">
              <a:lnSpc>
                <a:spcPct val="100000"/>
              </a:lnSpc>
              <a:spcBef>
                <a:spcPts val="530"/>
              </a:spcBef>
            </a:pPr>
            <a:r>
              <a:rPr dirty="0" u="heavy" sz="3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oxidised from oxidation state </a:t>
            </a:r>
            <a:r>
              <a:rPr dirty="0" u="heavy" sz="3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+2 </a:t>
            </a:r>
            <a:r>
              <a:rPr dirty="0" u="heavy" sz="3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 </a:t>
            </a:r>
            <a:r>
              <a:rPr dirty="0" u="heavy" sz="3200" spc="-18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Fe</a:t>
            </a:r>
            <a:r>
              <a:rPr dirty="0" u="heavy" baseline="28528" sz="2775" spc="-27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2+</a:t>
            </a:r>
            <a:r>
              <a:rPr dirty="0" baseline="28528" sz="2775" spc="135">
                <a:latin typeface="Times New Roman"/>
                <a:cs typeface="Times New Roman"/>
              </a:rPr>
              <a:t> </a:t>
            </a:r>
            <a:r>
              <a:rPr dirty="0" u="heavy" sz="3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</a:t>
            </a:r>
            <a:endParaRPr sz="3200">
              <a:latin typeface="Times New Roman"/>
              <a:cs typeface="Times New Roman"/>
            </a:endParaRPr>
          </a:p>
          <a:p>
            <a:pPr marL="565150">
              <a:lnSpc>
                <a:spcPct val="100000"/>
              </a:lnSpc>
            </a:pPr>
            <a:r>
              <a:rPr dirty="0" sz="3200">
                <a:latin typeface="Times New Roman"/>
                <a:cs typeface="Times New Roman"/>
              </a:rPr>
              <a:t>+3 </a:t>
            </a: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160">
                <a:latin typeface="Times New Roman"/>
                <a:cs typeface="Times New Roman"/>
              </a:rPr>
              <a:t>Fe</a:t>
            </a:r>
            <a:r>
              <a:rPr dirty="0" u="sng" baseline="28528" sz="2775" spc="-24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3+</a:t>
            </a:r>
            <a:r>
              <a:rPr dirty="0" sz="3200" spc="-16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676400" cy="542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38150" y="1564639"/>
            <a:ext cx="879475" cy="4083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500" spc="645" i="1">
                <a:latin typeface="Times New Roman"/>
                <a:cs typeface="Times New Roman"/>
              </a:rPr>
              <a:t>M</a:t>
            </a:r>
            <a:r>
              <a:rPr dirty="0" sz="2500" spc="375" i="1">
                <a:latin typeface="Times New Roman"/>
                <a:cs typeface="Times New Roman"/>
              </a:rPr>
              <a:t>n</a:t>
            </a:r>
            <a:r>
              <a:rPr dirty="0" sz="2500" spc="555" i="1">
                <a:latin typeface="Times New Roman"/>
                <a:cs typeface="Times New Roman"/>
              </a:rPr>
              <a:t>O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32469" y="1776729"/>
            <a:ext cx="146685" cy="2482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50" spc="225">
                <a:latin typeface="Times New Roman"/>
                <a:cs typeface="Times New Roman"/>
              </a:rPr>
              <a:t>2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61250" y="1564639"/>
            <a:ext cx="1326515" cy="4083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012825" algn="l"/>
              </a:tabLst>
            </a:pPr>
            <a:r>
              <a:rPr dirty="0" sz="2500" spc="1035">
                <a:latin typeface="Symbol"/>
                <a:cs typeface="Symbol"/>
              </a:rPr>
              <a:t></a:t>
            </a:r>
            <a:r>
              <a:rPr dirty="0" sz="2500" spc="535">
                <a:latin typeface="Times New Roman"/>
                <a:cs typeface="Times New Roman"/>
              </a:rPr>
              <a:t>4</a:t>
            </a:r>
            <a:r>
              <a:rPr dirty="0" sz="2500" spc="555" i="1">
                <a:latin typeface="Times New Roman"/>
                <a:cs typeface="Times New Roman"/>
              </a:rPr>
              <a:t>H</a:t>
            </a:r>
            <a:r>
              <a:rPr dirty="0" sz="2500" i="1">
                <a:latin typeface="Times New Roman"/>
                <a:cs typeface="Times New Roman"/>
              </a:rPr>
              <a:t>	</a:t>
            </a:r>
            <a:r>
              <a:rPr dirty="0" sz="2500" spc="555" i="1">
                <a:latin typeface="Times New Roman"/>
                <a:cs typeface="Times New Roman"/>
              </a:rPr>
              <a:t>O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82700" y="1776729"/>
            <a:ext cx="146685" cy="2482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50" spc="225">
                <a:latin typeface="Times New Roman"/>
                <a:cs typeface="Times New Roman"/>
              </a:rPr>
              <a:t>4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84059" y="1554480"/>
            <a:ext cx="325120" cy="2482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50" spc="260">
                <a:latin typeface="Times New Roman"/>
                <a:cs typeface="Times New Roman"/>
              </a:rPr>
              <a:t>3</a:t>
            </a:r>
            <a:r>
              <a:rPr dirty="0" sz="1450" spc="570">
                <a:latin typeface="Symbol"/>
                <a:cs typeface="Symbol"/>
              </a:rPr>
              <a:t>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35320" y="1554480"/>
            <a:ext cx="332740" cy="2482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50" spc="320">
                <a:latin typeface="Times New Roman"/>
                <a:cs typeface="Times New Roman"/>
              </a:rPr>
              <a:t>2</a:t>
            </a:r>
            <a:r>
              <a:rPr dirty="0" sz="1450" spc="570">
                <a:latin typeface="Symbol"/>
                <a:cs typeface="Symbol"/>
              </a:rPr>
              <a:t>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12870" y="1554480"/>
            <a:ext cx="199390" cy="2482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50" spc="570">
                <a:latin typeface="Symbol"/>
                <a:cs typeface="Symbol"/>
              </a:rPr>
              <a:t>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47950" y="1554480"/>
            <a:ext cx="331470" cy="2482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50" spc="310">
                <a:latin typeface="Times New Roman"/>
                <a:cs typeface="Times New Roman"/>
              </a:rPr>
              <a:t>2</a:t>
            </a:r>
            <a:r>
              <a:rPr dirty="0" sz="1450" spc="570">
                <a:latin typeface="Symbol"/>
                <a:cs typeface="Symbol"/>
              </a:rPr>
              <a:t>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27480" y="1531620"/>
            <a:ext cx="199390" cy="2482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50" spc="570">
                <a:latin typeface="Symbol"/>
                <a:cs typeface="Symbol"/>
              </a:rPr>
              <a:t>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2270" y="2015490"/>
            <a:ext cx="134239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37285" algn="l"/>
              </a:tabLst>
            </a:pPr>
            <a:r>
              <a:rPr dirty="0" sz="2800" spc="-70">
                <a:latin typeface="Trebuchet MS"/>
                <a:cs typeface="Trebuchet MS"/>
              </a:rPr>
              <a:t>+7	</a:t>
            </a:r>
            <a:r>
              <a:rPr dirty="0" u="heavy" sz="2800" spc="-7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800" spc="10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1000" y="1435082"/>
            <a:ext cx="5472430" cy="1109345"/>
          </a:xfrm>
          <a:prstGeom prst="rect">
            <a:avLst/>
          </a:prstGeom>
        </p:spPr>
        <p:txBody>
          <a:bodyPr wrap="square" lIns="0" tIns="143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30"/>
              </a:spcBef>
              <a:tabLst>
                <a:tab pos="1392555" algn="l"/>
                <a:tab pos="2539365" algn="l"/>
                <a:tab pos="4481195" algn="l"/>
              </a:tabLst>
            </a:pPr>
            <a:r>
              <a:rPr dirty="0" sz="2500" spc="555">
                <a:latin typeface="Symbol"/>
                <a:cs typeface="Symbol"/>
              </a:rPr>
              <a:t></a:t>
            </a:r>
            <a:r>
              <a:rPr dirty="0" sz="2500" spc="555">
                <a:latin typeface="Times New Roman"/>
                <a:cs typeface="Times New Roman"/>
              </a:rPr>
              <a:t>5</a:t>
            </a:r>
            <a:r>
              <a:rPr dirty="0" sz="2500" spc="555" i="1">
                <a:latin typeface="Times New Roman"/>
                <a:cs typeface="Times New Roman"/>
              </a:rPr>
              <a:t>Fe	</a:t>
            </a:r>
            <a:r>
              <a:rPr dirty="0" sz="2500" spc="640">
                <a:latin typeface="Symbol"/>
                <a:cs typeface="Symbol"/>
              </a:rPr>
              <a:t></a:t>
            </a:r>
            <a:r>
              <a:rPr dirty="0" sz="2500" spc="640">
                <a:latin typeface="Times New Roman"/>
                <a:cs typeface="Times New Roman"/>
              </a:rPr>
              <a:t>8</a:t>
            </a:r>
            <a:r>
              <a:rPr dirty="0" sz="2500" spc="640" i="1">
                <a:latin typeface="Times New Roman"/>
                <a:cs typeface="Times New Roman"/>
              </a:rPr>
              <a:t>H	</a:t>
            </a:r>
            <a:r>
              <a:rPr dirty="0" sz="2500" spc="260">
                <a:latin typeface="Symbol"/>
                <a:cs typeface="Symbol"/>
              </a:rPr>
              <a:t></a:t>
            </a:r>
            <a:r>
              <a:rPr dirty="0" sz="2500" spc="260" i="1">
                <a:latin typeface="Times New Roman"/>
                <a:cs typeface="Times New Roman"/>
              </a:rPr>
              <a:t>Mn	</a:t>
            </a:r>
            <a:r>
              <a:rPr dirty="0" sz="2500" spc="555">
                <a:latin typeface="Symbol"/>
                <a:cs typeface="Symbol"/>
              </a:rPr>
              <a:t></a:t>
            </a:r>
            <a:r>
              <a:rPr dirty="0" sz="2500" spc="555">
                <a:latin typeface="Times New Roman"/>
                <a:cs typeface="Times New Roman"/>
              </a:rPr>
              <a:t>5</a:t>
            </a:r>
            <a:r>
              <a:rPr dirty="0" sz="2500" spc="555" i="1">
                <a:latin typeface="Times New Roman"/>
                <a:cs typeface="Times New Roman"/>
              </a:rPr>
              <a:t>Fe</a:t>
            </a:r>
            <a:endParaRPr sz="2500">
              <a:latin typeface="Times New Roman"/>
              <a:cs typeface="Times New Roman"/>
            </a:endParaRPr>
          </a:p>
          <a:p>
            <a:pPr marL="419734">
              <a:lnSpc>
                <a:spcPct val="100000"/>
              </a:lnSpc>
              <a:spcBef>
                <a:spcPts val="1140"/>
              </a:spcBef>
              <a:tabLst>
                <a:tab pos="3543935" algn="l"/>
                <a:tab pos="4915535" algn="l"/>
              </a:tabLst>
            </a:pPr>
            <a:r>
              <a:rPr dirty="0" baseline="11904" sz="4200" spc="-104">
                <a:latin typeface="Trebuchet MS"/>
                <a:cs typeface="Trebuchet MS"/>
              </a:rPr>
              <a:t>+2	</a:t>
            </a:r>
            <a:r>
              <a:rPr dirty="0" sz="2800" spc="-70">
                <a:latin typeface="Trebuchet MS"/>
                <a:cs typeface="Trebuchet MS"/>
              </a:rPr>
              <a:t>+2	+3</a:t>
            </a:r>
            <a:endParaRPr sz="2800">
              <a:latin typeface="Trebuchet MS"/>
              <a:cs typeface="Trebuchet MS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281554" y="2352039"/>
            <a:ext cx="4312285" cy="686435"/>
            <a:chOff x="2281554" y="2352039"/>
            <a:chExt cx="4312285" cy="686435"/>
          </a:xfrm>
        </p:grpSpPr>
        <p:sp>
          <p:nvSpPr>
            <p:cNvPr id="18" name="object 18"/>
            <p:cNvSpPr/>
            <p:nvPr/>
          </p:nvSpPr>
          <p:spPr>
            <a:xfrm>
              <a:off x="2285999" y="2438399"/>
              <a:ext cx="4243070" cy="595630"/>
            </a:xfrm>
            <a:custGeom>
              <a:avLst/>
              <a:gdLst/>
              <a:ahLst/>
              <a:cxnLst/>
              <a:rect l="l" t="t" r="r" b="b"/>
              <a:pathLst>
                <a:path w="4243070" h="595630">
                  <a:moveTo>
                    <a:pt x="0" y="0"/>
                  </a:moveTo>
                  <a:lnTo>
                    <a:pt x="52063" y="15101"/>
                  </a:lnTo>
                  <a:lnTo>
                    <a:pt x="112125" y="34271"/>
                  </a:lnTo>
                  <a:lnTo>
                    <a:pt x="179612" y="57067"/>
                  </a:lnTo>
                  <a:lnTo>
                    <a:pt x="215962" y="69687"/>
                  </a:lnTo>
                  <a:lnTo>
                    <a:pt x="253953" y="83049"/>
                  </a:lnTo>
                  <a:lnTo>
                    <a:pt x="293515" y="97097"/>
                  </a:lnTo>
                  <a:lnTo>
                    <a:pt x="334575" y="111776"/>
                  </a:lnTo>
                  <a:lnTo>
                    <a:pt x="377063" y="127031"/>
                  </a:lnTo>
                  <a:lnTo>
                    <a:pt x="420906" y="142807"/>
                  </a:lnTo>
                  <a:lnTo>
                    <a:pt x="466033" y="159049"/>
                  </a:lnTo>
                  <a:lnTo>
                    <a:pt x="512372" y="175702"/>
                  </a:lnTo>
                  <a:lnTo>
                    <a:pt x="559853" y="192710"/>
                  </a:lnTo>
                  <a:lnTo>
                    <a:pt x="608403" y="210018"/>
                  </a:lnTo>
                  <a:lnTo>
                    <a:pt x="657951" y="227572"/>
                  </a:lnTo>
                  <a:lnTo>
                    <a:pt x="708425" y="245317"/>
                  </a:lnTo>
                  <a:lnTo>
                    <a:pt x="759753" y="263196"/>
                  </a:lnTo>
                  <a:lnTo>
                    <a:pt x="811865" y="281155"/>
                  </a:lnTo>
                  <a:lnTo>
                    <a:pt x="864689" y="299139"/>
                  </a:lnTo>
                  <a:lnTo>
                    <a:pt x="918152" y="317093"/>
                  </a:lnTo>
                  <a:lnTo>
                    <a:pt x="972184" y="334962"/>
                  </a:lnTo>
                  <a:lnTo>
                    <a:pt x="1026714" y="352690"/>
                  </a:lnTo>
                  <a:lnTo>
                    <a:pt x="1081668" y="370223"/>
                  </a:lnTo>
                  <a:lnTo>
                    <a:pt x="1136976" y="387505"/>
                  </a:lnTo>
                  <a:lnTo>
                    <a:pt x="1192567" y="404481"/>
                  </a:lnTo>
                  <a:lnTo>
                    <a:pt x="1248368" y="421096"/>
                  </a:lnTo>
                  <a:lnTo>
                    <a:pt x="1304309" y="437296"/>
                  </a:lnTo>
                  <a:lnTo>
                    <a:pt x="1360317" y="453024"/>
                  </a:lnTo>
                  <a:lnTo>
                    <a:pt x="1416321" y="468226"/>
                  </a:lnTo>
                  <a:lnTo>
                    <a:pt x="1472250" y="482846"/>
                  </a:lnTo>
                  <a:lnTo>
                    <a:pt x="1528032" y="496830"/>
                  </a:lnTo>
                  <a:lnTo>
                    <a:pt x="1583595" y="510123"/>
                  </a:lnTo>
                  <a:lnTo>
                    <a:pt x="1638868" y="522669"/>
                  </a:lnTo>
                  <a:lnTo>
                    <a:pt x="1693780" y="534413"/>
                  </a:lnTo>
                  <a:lnTo>
                    <a:pt x="1748258" y="545300"/>
                  </a:lnTo>
                  <a:lnTo>
                    <a:pt x="1802231" y="555275"/>
                  </a:lnTo>
                  <a:lnTo>
                    <a:pt x="1855628" y="564283"/>
                  </a:lnTo>
                  <a:lnTo>
                    <a:pt x="1908377" y="572269"/>
                  </a:lnTo>
                  <a:lnTo>
                    <a:pt x="1960407" y="579177"/>
                  </a:lnTo>
                  <a:lnTo>
                    <a:pt x="2011646" y="584953"/>
                  </a:lnTo>
                  <a:lnTo>
                    <a:pt x="2062022" y="589541"/>
                  </a:lnTo>
                  <a:lnTo>
                    <a:pt x="2111464" y="592887"/>
                  </a:lnTo>
                  <a:lnTo>
                    <a:pt x="2159900" y="594935"/>
                  </a:lnTo>
                  <a:lnTo>
                    <a:pt x="2207260" y="595629"/>
                  </a:lnTo>
                  <a:lnTo>
                    <a:pt x="2257541" y="594944"/>
                  </a:lnTo>
                  <a:lnTo>
                    <a:pt x="2308235" y="592923"/>
                  </a:lnTo>
                  <a:lnTo>
                    <a:pt x="2359302" y="589620"/>
                  </a:lnTo>
                  <a:lnTo>
                    <a:pt x="2410701" y="585088"/>
                  </a:lnTo>
                  <a:lnTo>
                    <a:pt x="2462392" y="579381"/>
                  </a:lnTo>
                  <a:lnTo>
                    <a:pt x="2514333" y="572552"/>
                  </a:lnTo>
                  <a:lnTo>
                    <a:pt x="2566485" y="564655"/>
                  </a:lnTo>
                  <a:lnTo>
                    <a:pt x="2618808" y="555742"/>
                  </a:lnTo>
                  <a:lnTo>
                    <a:pt x="2671260" y="545868"/>
                  </a:lnTo>
                  <a:lnTo>
                    <a:pt x="2723801" y="535085"/>
                  </a:lnTo>
                  <a:lnTo>
                    <a:pt x="2776392" y="523448"/>
                  </a:lnTo>
                  <a:lnTo>
                    <a:pt x="2828990" y="511008"/>
                  </a:lnTo>
                  <a:lnTo>
                    <a:pt x="2881557" y="497821"/>
                  </a:lnTo>
                  <a:lnTo>
                    <a:pt x="2934052" y="483938"/>
                  </a:lnTo>
                  <a:lnTo>
                    <a:pt x="2986433" y="469415"/>
                  </a:lnTo>
                  <a:lnTo>
                    <a:pt x="3038661" y="454303"/>
                  </a:lnTo>
                  <a:lnTo>
                    <a:pt x="3090695" y="438656"/>
                  </a:lnTo>
                  <a:lnTo>
                    <a:pt x="3142495" y="422528"/>
                  </a:lnTo>
                  <a:lnTo>
                    <a:pt x="3194021" y="405972"/>
                  </a:lnTo>
                  <a:lnTo>
                    <a:pt x="3245231" y="389042"/>
                  </a:lnTo>
                  <a:lnTo>
                    <a:pt x="3296086" y="371790"/>
                  </a:lnTo>
                  <a:lnTo>
                    <a:pt x="3346544" y="354271"/>
                  </a:lnTo>
                  <a:lnTo>
                    <a:pt x="3396567" y="336537"/>
                  </a:lnTo>
                  <a:lnTo>
                    <a:pt x="3446112" y="318642"/>
                  </a:lnTo>
                  <a:lnTo>
                    <a:pt x="3495140" y="300640"/>
                  </a:lnTo>
                  <a:lnTo>
                    <a:pt x="3543610" y="282583"/>
                  </a:lnTo>
                  <a:lnTo>
                    <a:pt x="3591482" y="264526"/>
                  </a:lnTo>
                  <a:lnTo>
                    <a:pt x="3638715" y="246521"/>
                  </a:lnTo>
                  <a:lnTo>
                    <a:pt x="3685269" y="228622"/>
                  </a:lnTo>
                  <a:lnTo>
                    <a:pt x="3731104" y="210882"/>
                  </a:lnTo>
                  <a:lnTo>
                    <a:pt x="3776178" y="193355"/>
                  </a:lnTo>
                  <a:lnTo>
                    <a:pt x="3820452" y="176094"/>
                  </a:lnTo>
                  <a:lnTo>
                    <a:pt x="3863886" y="159152"/>
                  </a:lnTo>
                  <a:lnTo>
                    <a:pt x="3906437" y="142584"/>
                  </a:lnTo>
                  <a:lnTo>
                    <a:pt x="3948067" y="126441"/>
                  </a:lnTo>
                  <a:lnTo>
                    <a:pt x="3988735" y="110778"/>
                  </a:lnTo>
                  <a:lnTo>
                    <a:pt x="4028400" y="95648"/>
                  </a:lnTo>
                  <a:lnTo>
                    <a:pt x="4067022" y="81104"/>
                  </a:lnTo>
                  <a:lnTo>
                    <a:pt x="4104561" y="67200"/>
                  </a:lnTo>
                  <a:lnTo>
                    <a:pt x="4140975" y="53989"/>
                  </a:lnTo>
                  <a:lnTo>
                    <a:pt x="4210270" y="29861"/>
                  </a:lnTo>
                  <a:lnTo>
                    <a:pt x="4243070" y="1905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5102860" y="2352039"/>
              <a:ext cx="1490980" cy="132080"/>
            </a:xfrm>
            <a:custGeom>
              <a:avLst/>
              <a:gdLst/>
              <a:ahLst/>
              <a:cxnLst/>
              <a:rect l="l" t="t" r="r" b="b"/>
              <a:pathLst>
                <a:path w="1490979" h="132080">
                  <a:moveTo>
                    <a:pt x="78740" y="10160"/>
                  </a:moveTo>
                  <a:lnTo>
                    <a:pt x="0" y="0"/>
                  </a:lnTo>
                  <a:lnTo>
                    <a:pt x="8890" y="49530"/>
                  </a:lnTo>
                  <a:lnTo>
                    <a:pt x="78740" y="10160"/>
                  </a:lnTo>
                  <a:close/>
                </a:path>
                <a:path w="1490979" h="132080">
                  <a:moveTo>
                    <a:pt x="1490980" y="86360"/>
                  </a:moveTo>
                  <a:lnTo>
                    <a:pt x="1410970" y="83820"/>
                  </a:lnTo>
                  <a:lnTo>
                    <a:pt x="1426210" y="132080"/>
                  </a:lnTo>
                  <a:lnTo>
                    <a:pt x="1490980" y="863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5320" y="955040"/>
            <a:ext cx="528955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>
                <a:latin typeface="Comic Sans MS"/>
                <a:cs typeface="Comic Sans MS"/>
              </a:rPr>
              <a:t>Limitations </a:t>
            </a:r>
            <a:r>
              <a:rPr dirty="0" sz="2800">
                <a:latin typeface="Comic Sans MS"/>
                <a:cs typeface="Comic Sans MS"/>
              </a:rPr>
              <a:t>of </a:t>
            </a:r>
            <a:r>
              <a:rPr dirty="0" sz="2800" spc="-5">
                <a:latin typeface="Comic Sans MS"/>
                <a:cs typeface="Comic Sans MS"/>
              </a:rPr>
              <a:t>oxidation</a:t>
            </a:r>
            <a:r>
              <a:rPr dirty="0" sz="2800" spc="-75">
                <a:latin typeface="Comic Sans MS"/>
                <a:cs typeface="Comic Sans MS"/>
              </a:rPr>
              <a:t> </a:t>
            </a:r>
            <a:r>
              <a:rPr dirty="0" sz="2800" spc="-10">
                <a:latin typeface="Comic Sans MS"/>
                <a:cs typeface="Comic Sans MS"/>
              </a:rPr>
              <a:t>number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2015490"/>
            <a:ext cx="7566025" cy="3952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14604" indent="-342900">
              <a:lnSpc>
                <a:spcPct val="999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800" spc="-5">
                <a:latin typeface="Comic Sans MS"/>
                <a:cs typeface="Comic Sans MS"/>
              </a:rPr>
              <a:t>The main limitation </a:t>
            </a:r>
            <a:r>
              <a:rPr dirty="0" sz="2800">
                <a:latin typeface="Comic Sans MS"/>
                <a:cs typeface="Comic Sans MS"/>
              </a:rPr>
              <a:t>of </a:t>
            </a:r>
            <a:r>
              <a:rPr dirty="0" sz="2800" spc="-5">
                <a:latin typeface="Comic Sans MS"/>
                <a:cs typeface="Comic Sans MS"/>
              </a:rPr>
              <a:t>oxidation </a:t>
            </a:r>
            <a:r>
              <a:rPr dirty="0" sz="2800" spc="-10">
                <a:latin typeface="Comic Sans MS"/>
                <a:cs typeface="Comic Sans MS"/>
              </a:rPr>
              <a:t>number </a:t>
            </a:r>
            <a:r>
              <a:rPr dirty="0" sz="2800" spc="-5">
                <a:latin typeface="Comic Sans MS"/>
                <a:cs typeface="Comic Sans MS"/>
              </a:rPr>
              <a:t>is  that oxidation </a:t>
            </a:r>
            <a:r>
              <a:rPr dirty="0" sz="2800" spc="-10">
                <a:latin typeface="Comic Sans MS"/>
                <a:cs typeface="Comic Sans MS"/>
              </a:rPr>
              <a:t>number </a:t>
            </a:r>
            <a:r>
              <a:rPr dirty="0" sz="2800" spc="-5">
                <a:latin typeface="Comic Sans MS"/>
                <a:cs typeface="Comic Sans MS"/>
              </a:rPr>
              <a:t>cannot </a:t>
            </a:r>
            <a:r>
              <a:rPr dirty="0" sz="2800" spc="-10">
                <a:latin typeface="Comic Sans MS"/>
                <a:cs typeface="Comic Sans MS"/>
              </a:rPr>
              <a:t>be </a:t>
            </a:r>
            <a:r>
              <a:rPr dirty="0" sz="2800" spc="-5">
                <a:latin typeface="Comic Sans MS"/>
                <a:cs typeface="Comic Sans MS"/>
              </a:rPr>
              <a:t>assigned </a:t>
            </a:r>
            <a:r>
              <a:rPr dirty="0" sz="2800">
                <a:latin typeface="Comic Sans MS"/>
                <a:cs typeface="Comic Sans MS"/>
              </a:rPr>
              <a:t>a  </a:t>
            </a:r>
            <a:r>
              <a:rPr dirty="0" sz="2800" spc="-5">
                <a:latin typeface="Comic Sans MS"/>
                <a:cs typeface="Comic Sans MS"/>
              </a:rPr>
              <a:t>particular</a:t>
            </a:r>
            <a:r>
              <a:rPr dirty="0" sz="2800" spc="5">
                <a:latin typeface="Comic Sans MS"/>
                <a:cs typeface="Comic Sans MS"/>
              </a:rPr>
              <a:t> </a:t>
            </a:r>
            <a:r>
              <a:rPr dirty="0" sz="2800" spc="-10">
                <a:latin typeface="Comic Sans MS"/>
                <a:cs typeface="Comic Sans MS"/>
              </a:rPr>
              <a:t>species.</a:t>
            </a:r>
            <a:endParaRPr sz="2800">
              <a:latin typeface="Comic Sans MS"/>
              <a:cs typeface="Comic Sans MS"/>
            </a:endParaRPr>
          </a:p>
          <a:p>
            <a:pPr marL="355600" marR="508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  <a:tab pos="1651635" algn="l"/>
                <a:tab pos="5841365" algn="l"/>
              </a:tabLst>
            </a:pPr>
            <a:r>
              <a:rPr dirty="0" sz="2800" spc="-5">
                <a:latin typeface="Comic Sans MS"/>
                <a:cs typeface="Comic Sans MS"/>
              </a:rPr>
              <a:t>The secondary limitation is that </a:t>
            </a:r>
            <a:r>
              <a:rPr dirty="0" sz="2800" spc="-10">
                <a:latin typeface="Comic Sans MS"/>
                <a:cs typeface="Comic Sans MS"/>
              </a:rPr>
              <a:t>in </a:t>
            </a:r>
            <a:r>
              <a:rPr dirty="0" sz="2800" spc="-5">
                <a:latin typeface="Comic Sans MS"/>
                <a:cs typeface="Comic Sans MS"/>
              </a:rPr>
              <a:t>recent  past it	has been found</a:t>
            </a:r>
            <a:r>
              <a:rPr dirty="0" sz="2800" spc="10">
                <a:latin typeface="Comic Sans MS"/>
                <a:cs typeface="Comic Sans MS"/>
              </a:rPr>
              <a:t> </a:t>
            </a:r>
            <a:r>
              <a:rPr dirty="0" sz="2800" spc="-5">
                <a:latin typeface="Comic Sans MS"/>
                <a:cs typeface="Comic Sans MS"/>
              </a:rPr>
              <a:t>out</a:t>
            </a:r>
            <a:r>
              <a:rPr dirty="0" sz="2800">
                <a:latin typeface="Comic Sans MS"/>
                <a:cs typeface="Comic Sans MS"/>
              </a:rPr>
              <a:t> </a:t>
            </a:r>
            <a:r>
              <a:rPr dirty="0" sz="2800" spc="-5">
                <a:latin typeface="Comic Sans MS"/>
                <a:cs typeface="Comic Sans MS"/>
              </a:rPr>
              <a:t>that	the  oxidation process is </a:t>
            </a:r>
            <a:r>
              <a:rPr dirty="0" sz="2800" spc="-10">
                <a:latin typeface="Comic Sans MS"/>
                <a:cs typeface="Comic Sans MS"/>
              </a:rPr>
              <a:t>visualized </a:t>
            </a:r>
            <a:r>
              <a:rPr dirty="0" sz="2800" spc="-5">
                <a:latin typeface="Comic Sans MS"/>
                <a:cs typeface="Comic Sans MS"/>
              </a:rPr>
              <a:t>as </a:t>
            </a:r>
            <a:r>
              <a:rPr dirty="0" sz="2800">
                <a:latin typeface="Comic Sans MS"/>
                <a:cs typeface="Comic Sans MS"/>
              </a:rPr>
              <a:t>a  </a:t>
            </a:r>
            <a:r>
              <a:rPr dirty="0" sz="2800" spc="-5">
                <a:latin typeface="Comic Sans MS"/>
                <a:cs typeface="Comic Sans MS"/>
              </a:rPr>
              <a:t>decrease in electron </a:t>
            </a:r>
            <a:r>
              <a:rPr dirty="0" sz="2800" spc="-10">
                <a:latin typeface="Comic Sans MS"/>
                <a:cs typeface="Comic Sans MS"/>
              </a:rPr>
              <a:t>density </a:t>
            </a:r>
            <a:r>
              <a:rPr dirty="0" sz="2800" spc="-5">
                <a:latin typeface="Comic Sans MS"/>
                <a:cs typeface="Comic Sans MS"/>
              </a:rPr>
              <a:t>and reduction  process as an increase in electron </a:t>
            </a:r>
            <a:r>
              <a:rPr dirty="0" sz="2800" spc="-10">
                <a:latin typeface="Comic Sans MS"/>
                <a:cs typeface="Comic Sans MS"/>
              </a:rPr>
              <a:t>density  </a:t>
            </a:r>
            <a:r>
              <a:rPr dirty="0" sz="2800" spc="-5">
                <a:latin typeface="Comic Sans MS"/>
                <a:cs typeface="Comic Sans MS"/>
              </a:rPr>
              <a:t>around the atom(s) involved in the</a:t>
            </a:r>
            <a:r>
              <a:rPr dirty="0" sz="2800" spc="-30">
                <a:latin typeface="Comic Sans MS"/>
                <a:cs typeface="Comic Sans MS"/>
              </a:rPr>
              <a:t> </a:t>
            </a:r>
            <a:r>
              <a:rPr dirty="0" sz="2800" spc="-5">
                <a:latin typeface="Comic Sans MS"/>
                <a:cs typeface="Comic Sans MS"/>
              </a:rPr>
              <a:t>reaction.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3269" y="6282690"/>
            <a:ext cx="71945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09/25/15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58480" y="6282690"/>
            <a:ext cx="22225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Arial"/>
                <a:cs typeface="Arial"/>
              </a:rPr>
              <a:t>3</a:t>
            </a:r>
            <a:r>
              <a:rPr dirty="0" sz="140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33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8069" y="497840"/>
            <a:ext cx="6997700" cy="13665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647950" marR="5080" indent="-2635250">
              <a:lnSpc>
                <a:spcPct val="100000"/>
              </a:lnSpc>
              <a:spcBef>
                <a:spcPts val="100"/>
              </a:spcBef>
              <a:tabLst>
                <a:tab pos="2590165" algn="l"/>
              </a:tabLst>
            </a:pPr>
            <a:r>
              <a:rPr dirty="0" sz="4400" spc="-5"/>
              <a:t>Paradox</a:t>
            </a:r>
            <a:r>
              <a:rPr dirty="0" sz="4400" spc="5"/>
              <a:t> </a:t>
            </a:r>
            <a:r>
              <a:rPr dirty="0" sz="4400"/>
              <a:t>of	</a:t>
            </a:r>
            <a:r>
              <a:rPr dirty="0" sz="4400" spc="-5"/>
              <a:t>fractional</a:t>
            </a:r>
            <a:r>
              <a:rPr dirty="0" sz="4400" spc="-55"/>
              <a:t> </a:t>
            </a:r>
            <a:r>
              <a:rPr dirty="0" sz="4400"/>
              <a:t>oxidation  number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1949450"/>
            <a:ext cx="8900795" cy="325374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355600" marR="866775" indent="-342900">
              <a:lnSpc>
                <a:spcPts val="3829"/>
              </a:lnSpc>
              <a:spcBef>
                <a:spcPts val="23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Times New Roman"/>
                <a:cs typeface="Times New Roman"/>
              </a:rPr>
              <a:t>Sometimes </a:t>
            </a:r>
            <a:r>
              <a:rPr dirty="0" sz="3200">
                <a:latin typeface="Times New Roman"/>
                <a:cs typeface="Times New Roman"/>
              </a:rPr>
              <a:t>we </a:t>
            </a:r>
            <a:r>
              <a:rPr dirty="0" sz="3200" spc="-5">
                <a:latin typeface="Times New Roman"/>
                <a:cs typeface="Times New Roman"/>
              </a:rPr>
              <a:t>come </a:t>
            </a:r>
            <a:r>
              <a:rPr dirty="0" sz="3200">
                <a:latin typeface="Times New Roman"/>
                <a:cs typeface="Times New Roman"/>
              </a:rPr>
              <a:t>across compounds having  </a:t>
            </a:r>
            <a:r>
              <a:rPr dirty="0" sz="3200" spc="-5">
                <a:latin typeface="Times New Roman"/>
                <a:cs typeface="Times New Roman"/>
              </a:rPr>
              <a:t>fractional oxidation</a:t>
            </a:r>
            <a:r>
              <a:rPr dirty="0" sz="3200">
                <a:latin typeface="Times New Roman"/>
                <a:cs typeface="Times New Roman"/>
              </a:rPr>
              <a:t> number.</a:t>
            </a:r>
            <a:endParaRPr sz="3200">
              <a:latin typeface="Times New Roman"/>
              <a:cs typeface="Times New Roman"/>
            </a:endParaRPr>
          </a:p>
          <a:p>
            <a:pPr marL="355600" marR="668655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Times New Roman"/>
                <a:cs typeface="Times New Roman"/>
              </a:rPr>
              <a:t>Examples </a:t>
            </a:r>
            <a:r>
              <a:rPr dirty="0" sz="3200">
                <a:latin typeface="Times New Roman"/>
                <a:cs typeface="Times New Roman"/>
              </a:rPr>
              <a:t>C3O2 where carbon has </a:t>
            </a:r>
            <a:r>
              <a:rPr dirty="0" sz="3200" spc="-5">
                <a:latin typeface="Times New Roman"/>
                <a:cs typeface="Times New Roman"/>
              </a:rPr>
              <a:t>the oxidation  state </a:t>
            </a:r>
            <a:r>
              <a:rPr dirty="0" sz="3200">
                <a:latin typeface="Times New Roman"/>
                <a:cs typeface="Times New Roman"/>
              </a:rPr>
              <a:t>of</a:t>
            </a:r>
            <a:r>
              <a:rPr dirty="0" sz="3200" spc="-5">
                <a:latin typeface="Times New Roman"/>
                <a:cs typeface="Times New Roman"/>
              </a:rPr>
              <a:t> 4/3.</a:t>
            </a:r>
            <a:endParaRPr sz="3200">
              <a:latin typeface="Times New Roman"/>
              <a:cs typeface="Times New Roman"/>
            </a:endParaRPr>
          </a:p>
          <a:p>
            <a:pPr marL="12700" marR="5080">
              <a:lnSpc>
                <a:spcPct val="120600"/>
              </a:lnSpc>
              <a:spcBef>
                <a:spcPts val="5"/>
              </a:spcBef>
            </a:pPr>
            <a:r>
              <a:rPr dirty="0" sz="3200">
                <a:latin typeface="Times New Roman"/>
                <a:cs typeface="Times New Roman"/>
              </a:rPr>
              <a:t>Br3O8 where </a:t>
            </a:r>
            <a:r>
              <a:rPr dirty="0" sz="3200" spc="-5">
                <a:latin typeface="Times New Roman"/>
                <a:cs typeface="Times New Roman"/>
              </a:rPr>
              <a:t>bromine </a:t>
            </a:r>
            <a:r>
              <a:rPr dirty="0" sz="3200">
                <a:latin typeface="Times New Roman"/>
                <a:cs typeface="Times New Roman"/>
              </a:rPr>
              <a:t>has a oxidation </a:t>
            </a:r>
            <a:r>
              <a:rPr dirty="0" sz="3200" spc="-5">
                <a:latin typeface="Times New Roman"/>
                <a:cs typeface="Times New Roman"/>
              </a:rPr>
              <a:t>state </a:t>
            </a:r>
            <a:r>
              <a:rPr dirty="0" sz="3200">
                <a:latin typeface="Times New Roman"/>
                <a:cs typeface="Times New Roman"/>
              </a:rPr>
              <a:t>of </a:t>
            </a:r>
            <a:r>
              <a:rPr dirty="0" sz="3200" spc="-5">
                <a:latin typeface="Times New Roman"/>
                <a:cs typeface="Times New Roman"/>
              </a:rPr>
              <a:t>16/3.  </a:t>
            </a:r>
            <a:r>
              <a:rPr dirty="0" sz="3200">
                <a:latin typeface="Times New Roman"/>
                <a:cs typeface="Times New Roman"/>
              </a:rPr>
              <a:t>Na2S4O6 where sodium has an </a:t>
            </a:r>
            <a:r>
              <a:rPr dirty="0" sz="3200" spc="-5">
                <a:latin typeface="Times New Roman"/>
                <a:cs typeface="Times New Roman"/>
              </a:rPr>
              <a:t>oxidation state </a:t>
            </a:r>
            <a:r>
              <a:rPr dirty="0" sz="3200">
                <a:latin typeface="Times New Roman"/>
                <a:cs typeface="Times New Roman"/>
              </a:rPr>
              <a:t>of 2.5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33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3029" y="256540"/>
            <a:ext cx="1327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5930" y="275590"/>
            <a:ext cx="8598535" cy="3545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3401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Fractional oxidation states are often </a:t>
            </a:r>
            <a:r>
              <a:rPr dirty="0" sz="2400" spc="-5">
                <a:latin typeface="Times New Roman"/>
                <a:cs typeface="Times New Roman"/>
              </a:rPr>
              <a:t>used </a:t>
            </a:r>
            <a:r>
              <a:rPr dirty="0" sz="2400">
                <a:latin typeface="Times New Roman"/>
                <a:cs typeface="Times New Roman"/>
              </a:rPr>
              <a:t>to represent the average  oxidation states of </a:t>
            </a:r>
            <a:r>
              <a:rPr dirty="0" sz="2400" spc="-5">
                <a:latin typeface="Times New Roman"/>
                <a:cs typeface="Times New Roman"/>
              </a:rPr>
              <a:t>several </a:t>
            </a:r>
            <a:r>
              <a:rPr dirty="0" sz="2400" spc="-10">
                <a:latin typeface="Times New Roman"/>
                <a:cs typeface="Times New Roman"/>
              </a:rPr>
              <a:t>atoms </a:t>
            </a:r>
            <a:r>
              <a:rPr dirty="0" sz="2400">
                <a:latin typeface="Times New Roman"/>
                <a:cs typeface="Times New Roman"/>
              </a:rPr>
              <a:t>of the </a:t>
            </a:r>
            <a:r>
              <a:rPr dirty="0" sz="2400" spc="-10">
                <a:latin typeface="Times New Roman"/>
                <a:cs typeface="Times New Roman"/>
              </a:rPr>
              <a:t>same </a:t>
            </a:r>
            <a:r>
              <a:rPr dirty="0" sz="2400" spc="-5">
                <a:latin typeface="Times New Roman"/>
                <a:cs typeface="Times New Roman"/>
              </a:rPr>
              <a:t>element </a:t>
            </a:r>
            <a:r>
              <a:rPr dirty="0" sz="2400">
                <a:latin typeface="Times New Roman"/>
                <a:cs typeface="Times New Roman"/>
              </a:rPr>
              <a:t>in a</a:t>
            </a:r>
            <a:r>
              <a:rPr dirty="0" sz="2400" spc="2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structure.</a:t>
            </a:r>
            <a:endParaRPr sz="2400">
              <a:latin typeface="Times New Roman"/>
              <a:cs typeface="Times New Roman"/>
            </a:endParaRPr>
          </a:p>
          <a:p>
            <a:pPr marL="12700" marR="673735">
              <a:lnSpc>
                <a:spcPct val="100000"/>
              </a:lnSpc>
              <a:spcBef>
                <a:spcPts val="600"/>
              </a:spcBef>
            </a:pPr>
            <a:r>
              <a:rPr dirty="0" sz="2400" spc="-5">
                <a:latin typeface="Times New Roman"/>
                <a:cs typeface="Times New Roman"/>
              </a:rPr>
              <a:t>Br3O8 </a:t>
            </a:r>
            <a:r>
              <a:rPr dirty="0" sz="2400">
                <a:latin typeface="Times New Roman"/>
                <a:cs typeface="Times New Roman"/>
              </a:rPr>
              <a:t>has a oxidation state of 16/3 </a:t>
            </a:r>
            <a:r>
              <a:rPr dirty="0" sz="2400" spc="-5">
                <a:latin typeface="Times New Roman"/>
                <a:cs typeface="Times New Roman"/>
              </a:rPr>
              <a:t>whereas </a:t>
            </a:r>
            <a:r>
              <a:rPr dirty="0" sz="2400">
                <a:latin typeface="Times New Roman"/>
                <a:cs typeface="Times New Roman"/>
              </a:rPr>
              <a:t>it actually </a:t>
            </a:r>
            <a:r>
              <a:rPr dirty="0" sz="2400" spc="-5">
                <a:latin typeface="Times New Roman"/>
                <a:cs typeface="Times New Roman"/>
              </a:rPr>
              <a:t>possess </a:t>
            </a:r>
            <a:r>
              <a:rPr dirty="0" sz="2400">
                <a:latin typeface="Times New Roman"/>
                <a:cs typeface="Times New Roman"/>
              </a:rPr>
              <a:t>a  oxidation state of +4 and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+6.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dirty="0" sz="2400" spc="-5">
                <a:latin typeface="Times New Roman"/>
                <a:cs typeface="Times New Roman"/>
              </a:rPr>
              <a:t>Similarly </a:t>
            </a:r>
            <a:r>
              <a:rPr dirty="0" sz="2400">
                <a:latin typeface="Times New Roman"/>
                <a:cs typeface="Times New Roman"/>
              </a:rPr>
              <a:t>thiosulphate ion exhibits oxidation state of </a:t>
            </a:r>
            <a:r>
              <a:rPr dirty="0" sz="2400" spc="-5">
                <a:latin typeface="Times New Roman"/>
                <a:cs typeface="Times New Roman"/>
              </a:rPr>
              <a:t>+5 </a:t>
            </a:r>
            <a:r>
              <a:rPr dirty="0" sz="2400">
                <a:latin typeface="Times New Roman"/>
                <a:cs typeface="Times New Roman"/>
              </a:rPr>
              <a:t>and 0 and  hence the average or fractional oxidation state </a:t>
            </a:r>
            <a:r>
              <a:rPr dirty="0" sz="2400" spc="-5">
                <a:latin typeface="Times New Roman"/>
                <a:cs typeface="Times New Roman"/>
              </a:rPr>
              <a:t>becomes </a:t>
            </a:r>
            <a:r>
              <a:rPr dirty="0" sz="2400">
                <a:latin typeface="Times New Roman"/>
                <a:cs typeface="Times New Roman"/>
              </a:rPr>
              <a:t>2.5.( in reality  it </a:t>
            </a:r>
            <a:r>
              <a:rPr dirty="0" sz="2400" spc="-5">
                <a:latin typeface="Times New Roman"/>
                <a:cs typeface="Times New Roman"/>
              </a:rPr>
              <a:t>possess +5 </a:t>
            </a:r>
            <a:r>
              <a:rPr dirty="0" sz="2400">
                <a:latin typeface="Times New Roman"/>
                <a:cs typeface="Times New Roman"/>
              </a:rPr>
              <a:t>and +5 oxidation state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)!</a:t>
            </a:r>
            <a:endParaRPr sz="2400">
              <a:latin typeface="Times New Roman"/>
              <a:cs typeface="Times New Roman"/>
            </a:endParaRPr>
          </a:p>
          <a:p>
            <a:pPr marL="12700" marR="188595">
              <a:lnSpc>
                <a:spcPct val="100000"/>
              </a:lnSpc>
              <a:spcBef>
                <a:spcPts val="600"/>
              </a:spcBef>
            </a:pPr>
            <a:r>
              <a:rPr dirty="0" sz="2400" spc="-5">
                <a:latin typeface="Times New Roman"/>
                <a:cs typeface="Times New Roman"/>
              </a:rPr>
              <a:t>Similarly </a:t>
            </a:r>
            <a:r>
              <a:rPr dirty="0" sz="2400">
                <a:latin typeface="Times New Roman"/>
                <a:cs typeface="Times New Roman"/>
              </a:rPr>
              <a:t>carbon </a:t>
            </a:r>
            <a:r>
              <a:rPr dirty="0" sz="2400" spc="-5">
                <a:latin typeface="Times New Roman"/>
                <a:cs typeface="Times New Roman"/>
              </a:rPr>
              <a:t>suboxide </a:t>
            </a:r>
            <a:r>
              <a:rPr dirty="0" sz="2400">
                <a:latin typeface="Times New Roman"/>
                <a:cs typeface="Times New Roman"/>
              </a:rPr>
              <a:t>experiences a </a:t>
            </a:r>
            <a:r>
              <a:rPr dirty="0" sz="2400" spc="-5">
                <a:latin typeface="Times New Roman"/>
                <a:cs typeface="Times New Roman"/>
              </a:rPr>
              <a:t>fractional </a:t>
            </a:r>
            <a:r>
              <a:rPr dirty="0" sz="2400">
                <a:latin typeface="Times New Roman"/>
                <a:cs typeface="Times New Roman"/>
              </a:rPr>
              <a:t>oxidation state of  4/3 </a:t>
            </a:r>
            <a:r>
              <a:rPr dirty="0" sz="2400" spc="-5">
                <a:latin typeface="Times New Roman"/>
                <a:cs typeface="Times New Roman"/>
              </a:rPr>
              <a:t>whereas </a:t>
            </a:r>
            <a:r>
              <a:rPr dirty="0" sz="2400">
                <a:latin typeface="Times New Roman"/>
                <a:cs typeface="Times New Roman"/>
              </a:rPr>
              <a:t>each carbon has a oxidation state of +2 and</a:t>
            </a:r>
            <a:r>
              <a:rPr dirty="0" sz="2400" spc="-5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+2.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29" y="1064259"/>
            <a:ext cx="1327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29" y="1870709"/>
            <a:ext cx="1327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29" y="3044190"/>
            <a:ext cx="1327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63500"/>
            <a:ext cx="2134870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 b="1">
                <a:latin typeface="Arial"/>
                <a:cs typeface="Arial"/>
              </a:rPr>
              <a:t>Redox</a:t>
            </a:r>
            <a:r>
              <a:rPr dirty="0" sz="2200" spc="-75" b="1">
                <a:latin typeface="Arial"/>
                <a:cs typeface="Arial"/>
              </a:rPr>
              <a:t> </a:t>
            </a:r>
            <a:r>
              <a:rPr dirty="0" sz="2200" spc="-5" b="1">
                <a:latin typeface="Arial"/>
                <a:cs typeface="Arial"/>
              </a:rPr>
              <a:t>Reaction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723900"/>
            <a:ext cx="8531225" cy="2383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18415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In </a:t>
            </a:r>
            <a:r>
              <a:rPr dirty="0" sz="2000" spc="-5">
                <a:latin typeface="Times New Roman"/>
                <a:cs typeface="Times New Roman"/>
              </a:rPr>
              <a:t>the chemical reaction, </a:t>
            </a:r>
            <a:r>
              <a:rPr dirty="0" sz="2000">
                <a:latin typeface="Times New Roman"/>
                <a:cs typeface="Times New Roman"/>
              </a:rPr>
              <a:t>oxidation </a:t>
            </a:r>
            <a:r>
              <a:rPr dirty="0" sz="2000" spc="-5">
                <a:latin typeface="Times New Roman"/>
                <a:cs typeface="Times New Roman"/>
              </a:rPr>
              <a:t>reaction </a:t>
            </a:r>
            <a:r>
              <a:rPr dirty="0" sz="2000">
                <a:latin typeface="Times New Roman"/>
                <a:cs typeface="Times New Roman"/>
              </a:rPr>
              <a:t>and </a:t>
            </a:r>
            <a:r>
              <a:rPr dirty="0" sz="2000" spc="-5">
                <a:latin typeface="Times New Roman"/>
                <a:cs typeface="Times New Roman"/>
              </a:rPr>
              <a:t>reduction reaction always </a:t>
            </a:r>
            <a:r>
              <a:rPr dirty="0" sz="2000">
                <a:latin typeface="Times New Roman"/>
                <a:cs typeface="Times New Roman"/>
              </a:rPr>
              <a:t>occur  </a:t>
            </a:r>
            <a:r>
              <a:rPr dirty="0" sz="2000" spc="-5">
                <a:latin typeface="Times New Roman"/>
                <a:cs typeface="Times New Roman"/>
              </a:rPr>
              <a:t>together, it is called </a:t>
            </a:r>
            <a:r>
              <a:rPr dirty="0" sz="2000" b="1">
                <a:latin typeface="Times New Roman"/>
                <a:cs typeface="Times New Roman"/>
              </a:rPr>
              <a:t>oxidation </a:t>
            </a:r>
            <a:r>
              <a:rPr dirty="0" sz="2000" spc="-5" b="1">
                <a:latin typeface="Times New Roman"/>
                <a:cs typeface="Times New Roman"/>
              </a:rPr>
              <a:t>reduction reaction </a:t>
            </a:r>
            <a:r>
              <a:rPr dirty="0" sz="2000" spc="-5">
                <a:latin typeface="Times New Roman"/>
                <a:cs typeface="Times New Roman"/>
              </a:rPr>
              <a:t>abreviated </a:t>
            </a:r>
            <a:r>
              <a:rPr dirty="0" sz="2000" b="1">
                <a:latin typeface="Times New Roman"/>
                <a:cs typeface="Times New Roman"/>
              </a:rPr>
              <a:t>as redox</a:t>
            </a:r>
            <a:r>
              <a:rPr dirty="0" sz="2000" spc="20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reaction.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In the redox </a:t>
            </a:r>
            <a:r>
              <a:rPr dirty="0" sz="2000" spc="-5">
                <a:latin typeface="Times New Roman"/>
                <a:cs typeface="Times New Roman"/>
              </a:rPr>
              <a:t>reaction </a:t>
            </a:r>
            <a:r>
              <a:rPr dirty="0" sz="2000">
                <a:latin typeface="Times New Roman"/>
                <a:cs typeface="Times New Roman"/>
              </a:rPr>
              <a:t>occurs </a:t>
            </a:r>
            <a:r>
              <a:rPr dirty="0" sz="2000" spc="-5">
                <a:latin typeface="Times New Roman"/>
                <a:cs typeface="Times New Roman"/>
              </a:rPr>
              <a:t>transfering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5">
                <a:latin typeface="Times New Roman"/>
                <a:cs typeface="Times New Roman"/>
              </a:rPr>
              <a:t>electrons </a:t>
            </a:r>
            <a:r>
              <a:rPr dirty="0" sz="2000" spc="25">
                <a:latin typeface="Times New Roman"/>
                <a:cs typeface="Times New Roman"/>
              </a:rPr>
              <a:t>from </a:t>
            </a:r>
            <a:r>
              <a:rPr dirty="0" sz="2000" spc="-5">
                <a:latin typeface="Times New Roman"/>
                <a:cs typeface="Times New Roman"/>
              </a:rPr>
              <a:t>the substance that  </a:t>
            </a:r>
            <a:r>
              <a:rPr dirty="0" sz="2000">
                <a:latin typeface="Times New Roman"/>
                <a:cs typeface="Times New Roman"/>
              </a:rPr>
              <a:t>undergo </a:t>
            </a:r>
            <a:r>
              <a:rPr dirty="0" sz="2000" spc="-5">
                <a:latin typeface="Times New Roman"/>
                <a:cs typeface="Times New Roman"/>
              </a:rPr>
              <a:t>oxidation to the substance that </a:t>
            </a:r>
            <a:r>
              <a:rPr dirty="0" sz="2000">
                <a:latin typeface="Times New Roman"/>
                <a:cs typeface="Times New Roman"/>
              </a:rPr>
              <a:t>undergo </a:t>
            </a:r>
            <a:r>
              <a:rPr dirty="0" sz="2000" spc="-5">
                <a:latin typeface="Times New Roman"/>
                <a:cs typeface="Times New Roman"/>
              </a:rPr>
              <a:t>reduction. </a:t>
            </a:r>
            <a:r>
              <a:rPr dirty="0" sz="2000">
                <a:latin typeface="Times New Roman"/>
                <a:cs typeface="Times New Roman"/>
              </a:rPr>
              <a:t>Therefore, </a:t>
            </a:r>
            <a:r>
              <a:rPr dirty="0" sz="2000" b="1">
                <a:latin typeface="Times New Roman"/>
                <a:cs typeface="Times New Roman"/>
              </a:rPr>
              <a:t>redox  </a:t>
            </a:r>
            <a:r>
              <a:rPr dirty="0" sz="2000" spc="-5" b="1">
                <a:latin typeface="Times New Roman"/>
                <a:cs typeface="Times New Roman"/>
              </a:rPr>
              <a:t>reaction </a:t>
            </a:r>
            <a:r>
              <a:rPr dirty="0" sz="2000" spc="-5">
                <a:latin typeface="Times New Roman"/>
                <a:cs typeface="Times New Roman"/>
              </a:rPr>
              <a:t>is also called </a:t>
            </a:r>
            <a:r>
              <a:rPr dirty="0" sz="2000" spc="-5" b="1" i="1">
                <a:latin typeface="Times New Roman"/>
                <a:cs typeface="Times New Roman"/>
              </a:rPr>
              <a:t>reaction </a:t>
            </a:r>
            <a:r>
              <a:rPr dirty="0" sz="2000" b="1" i="1">
                <a:latin typeface="Times New Roman"/>
                <a:cs typeface="Times New Roman"/>
              </a:rPr>
              <a:t>of </a:t>
            </a:r>
            <a:r>
              <a:rPr dirty="0" sz="2000" spc="-5" b="1" i="1">
                <a:latin typeface="Times New Roman"/>
                <a:cs typeface="Times New Roman"/>
              </a:rPr>
              <a:t>transfering</a:t>
            </a:r>
            <a:r>
              <a:rPr dirty="0" sz="2000" spc="100" b="1" i="1">
                <a:latin typeface="Times New Roman"/>
                <a:cs typeface="Times New Roman"/>
              </a:rPr>
              <a:t> </a:t>
            </a:r>
            <a:r>
              <a:rPr dirty="0" sz="2000" spc="-5" b="1" i="1">
                <a:latin typeface="Times New Roman"/>
                <a:cs typeface="Times New Roman"/>
              </a:rPr>
              <a:t>electrons</a:t>
            </a:r>
            <a:endParaRPr sz="2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170"/>
              </a:spcBef>
            </a:pPr>
            <a:r>
              <a:rPr dirty="0" sz="2000" spc="-5">
                <a:latin typeface="Times New Roman"/>
                <a:cs typeface="Times New Roman"/>
              </a:rPr>
              <a:t>Special charateristic </a:t>
            </a:r>
            <a:r>
              <a:rPr dirty="0" sz="2000">
                <a:latin typeface="Times New Roman"/>
                <a:cs typeface="Times New Roman"/>
              </a:rPr>
              <a:t>redox reaxtion </a:t>
            </a:r>
            <a:r>
              <a:rPr dirty="0" sz="2000" spc="-5">
                <a:latin typeface="Times New Roman"/>
                <a:cs typeface="Times New Roman"/>
              </a:rPr>
              <a:t>is </a:t>
            </a:r>
            <a:r>
              <a:rPr dirty="0" sz="2000" b="1">
                <a:latin typeface="Times New Roman"/>
                <a:cs typeface="Times New Roman"/>
              </a:rPr>
              <a:t>the oxidation number</a:t>
            </a:r>
            <a:r>
              <a:rPr dirty="0" sz="2000" spc="65" b="1">
                <a:latin typeface="Times New Roman"/>
                <a:cs typeface="Times New Roman"/>
              </a:rPr>
              <a:t> </a:t>
            </a:r>
            <a:r>
              <a:rPr dirty="0" sz="2000" spc="5" b="1">
                <a:latin typeface="Times New Roman"/>
                <a:cs typeface="Times New Roman"/>
              </a:rPr>
              <a:t>change</a:t>
            </a:r>
            <a:r>
              <a:rPr dirty="0" sz="2000" spc="5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0869" y="3115309"/>
            <a:ext cx="1430655" cy="87884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baseline="5555" sz="3000" spc="-359">
                <a:latin typeface="UnDotum"/>
                <a:cs typeface="UnDotum"/>
              </a:rPr>
              <a:t></a:t>
            </a:r>
            <a:r>
              <a:rPr dirty="0" baseline="5555" sz="3000" spc="-247">
                <a:latin typeface="UnDotum"/>
                <a:cs typeface="UnDotum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Oxidation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2000" spc="-240">
                <a:latin typeface="UnDotum"/>
                <a:cs typeface="UnDotum"/>
              </a:rPr>
              <a:t></a:t>
            </a:r>
            <a:r>
              <a:rPr dirty="0" sz="2000" spc="-180">
                <a:latin typeface="UnDotum"/>
                <a:cs typeface="UnDotum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Reduction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39670" y="3115309"/>
            <a:ext cx="4951730" cy="87884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  <a:tabLst>
                <a:tab pos="1941195" algn="l"/>
              </a:tabLst>
            </a:pPr>
            <a:r>
              <a:rPr dirty="0" sz="2000">
                <a:latin typeface="Times New Roman"/>
                <a:cs typeface="Times New Roman"/>
              </a:rPr>
              <a:t>: </a:t>
            </a:r>
            <a:r>
              <a:rPr dirty="0" sz="2000" spc="-5">
                <a:latin typeface="Times New Roman"/>
                <a:cs typeface="Times New Roman"/>
              </a:rPr>
              <a:t>lossing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electron,	increasing oxidation</a:t>
            </a:r>
            <a:r>
              <a:rPr dirty="0" sz="2000" spc="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2000">
                <a:latin typeface="Times New Roman"/>
                <a:cs typeface="Times New Roman"/>
              </a:rPr>
              <a:t>: </a:t>
            </a:r>
            <a:r>
              <a:rPr dirty="0" sz="2000" spc="-5">
                <a:latin typeface="Times New Roman"/>
                <a:cs typeface="Times New Roman"/>
              </a:rPr>
              <a:t>gaining electron, decreasing oxidation</a:t>
            </a:r>
            <a:r>
              <a:rPr dirty="0" sz="2000" spc="10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0869" y="4838700"/>
            <a:ext cx="8291195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82930" algn="l"/>
                <a:tab pos="1670050" algn="l"/>
                <a:tab pos="2663825" algn="l"/>
                <a:tab pos="3218180" algn="l"/>
                <a:tab pos="3859529" algn="l"/>
                <a:tab pos="4360545" algn="l"/>
                <a:tab pos="5469890" algn="l"/>
                <a:tab pos="6606540" algn="l"/>
                <a:tab pos="7556500" algn="l"/>
              </a:tabLst>
            </a:pPr>
            <a:r>
              <a:rPr dirty="0" sz="2000" spc="-5">
                <a:latin typeface="Times New Roman"/>
                <a:cs typeface="Times New Roman"/>
              </a:rPr>
              <a:t>T</a:t>
            </a:r>
            <a:r>
              <a:rPr dirty="0" sz="2000" spc="5">
                <a:latin typeface="Times New Roman"/>
                <a:cs typeface="Times New Roman"/>
              </a:rPr>
              <a:t>h</a:t>
            </a:r>
            <a:r>
              <a:rPr dirty="0" sz="2000">
                <a:latin typeface="Times New Roman"/>
                <a:cs typeface="Times New Roman"/>
              </a:rPr>
              <a:t>e	che</a:t>
            </a:r>
            <a:r>
              <a:rPr dirty="0" sz="2000" spc="-20">
                <a:latin typeface="Times New Roman"/>
                <a:cs typeface="Times New Roman"/>
              </a:rPr>
              <a:t>m</a:t>
            </a:r>
            <a:r>
              <a:rPr dirty="0" sz="2000" spc="-10">
                <a:latin typeface="Times New Roman"/>
                <a:cs typeface="Times New Roman"/>
              </a:rPr>
              <a:t>i</a:t>
            </a:r>
            <a:r>
              <a:rPr dirty="0" sz="2000">
                <a:latin typeface="Times New Roman"/>
                <a:cs typeface="Times New Roman"/>
              </a:rPr>
              <a:t>cal	reac</a:t>
            </a:r>
            <a:r>
              <a:rPr dirty="0" sz="2000" spc="-10">
                <a:latin typeface="Times New Roman"/>
                <a:cs typeface="Times New Roman"/>
              </a:rPr>
              <a:t>ti</a:t>
            </a:r>
            <a:r>
              <a:rPr dirty="0" sz="2000" spc="5">
                <a:latin typeface="Times New Roman"/>
                <a:cs typeface="Times New Roman"/>
              </a:rPr>
              <a:t>o</a:t>
            </a:r>
            <a:r>
              <a:rPr dirty="0" sz="2000">
                <a:latin typeface="Times New Roman"/>
                <a:cs typeface="Times New Roman"/>
              </a:rPr>
              <a:t>n	</a:t>
            </a:r>
            <a:r>
              <a:rPr dirty="0" sz="2000" spc="-10">
                <a:latin typeface="Times New Roman"/>
                <a:cs typeface="Times New Roman"/>
              </a:rPr>
              <a:t>t</a:t>
            </a:r>
            <a:r>
              <a:rPr dirty="0" sz="2000" spc="5">
                <a:latin typeface="Times New Roman"/>
                <a:cs typeface="Times New Roman"/>
              </a:rPr>
              <a:t>h</a:t>
            </a:r>
            <a:r>
              <a:rPr dirty="0" sz="2000" spc="-10">
                <a:latin typeface="Times New Roman"/>
                <a:cs typeface="Times New Roman"/>
              </a:rPr>
              <a:t>a</a:t>
            </a:r>
            <a:r>
              <a:rPr dirty="0" sz="2000">
                <a:latin typeface="Times New Roman"/>
                <a:cs typeface="Times New Roman"/>
              </a:rPr>
              <a:t>t	</a:t>
            </a:r>
            <a:r>
              <a:rPr dirty="0" sz="2000" spc="5">
                <a:latin typeface="Times New Roman"/>
                <a:cs typeface="Times New Roman"/>
              </a:rPr>
              <a:t>do</a:t>
            </a:r>
            <a:r>
              <a:rPr dirty="0" sz="2000">
                <a:latin typeface="Times New Roman"/>
                <a:cs typeface="Times New Roman"/>
              </a:rPr>
              <a:t>es	</a:t>
            </a:r>
            <a:r>
              <a:rPr dirty="0" sz="2000" spc="5">
                <a:latin typeface="Times New Roman"/>
                <a:cs typeface="Times New Roman"/>
              </a:rPr>
              <a:t>no</a:t>
            </a:r>
            <a:r>
              <a:rPr dirty="0" sz="2000">
                <a:latin typeface="Times New Roman"/>
                <a:cs typeface="Times New Roman"/>
              </a:rPr>
              <a:t>t	e</a:t>
            </a:r>
            <a:r>
              <a:rPr dirty="0" sz="2000" spc="-5">
                <a:latin typeface="Times New Roman"/>
                <a:cs typeface="Times New Roman"/>
              </a:rPr>
              <a:t>s</a:t>
            </a:r>
            <a:r>
              <a:rPr dirty="0" sz="2000" spc="5">
                <a:latin typeface="Times New Roman"/>
                <a:cs typeface="Times New Roman"/>
              </a:rPr>
              <a:t>po</a:t>
            </a:r>
            <a:r>
              <a:rPr dirty="0" sz="2000">
                <a:latin typeface="Times New Roman"/>
                <a:cs typeface="Times New Roman"/>
              </a:rPr>
              <a:t>used	o</a:t>
            </a:r>
            <a:r>
              <a:rPr dirty="0" sz="2000" spc="5">
                <a:latin typeface="Times New Roman"/>
                <a:cs typeface="Times New Roman"/>
              </a:rPr>
              <a:t>x</a:t>
            </a:r>
            <a:r>
              <a:rPr dirty="0" sz="2000" spc="-10">
                <a:latin typeface="Times New Roman"/>
                <a:cs typeface="Times New Roman"/>
              </a:rPr>
              <a:t>i</a:t>
            </a:r>
            <a:r>
              <a:rPr dirty="0" sz="2000" spc="5">
                <a:latin typeface="Times New Roman"/>
                <a:cs typeface="Times New Roman"/>
              </a:rPr>
              <a:t>d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ti</a:t>
            </a:r>
            <a:r>
              <a:rPr dirty="0" sz="2000" spc="5">
                <a:latin typeface="Times New Roman"/>
                <a:cs typeface="Times New Roman"/>
              </a:rPr>
              <a:t>o</a:t>
            </a:r>
            <a:r>
              <a:rPr dirty="0" sz="2000">
                <a:latin typeface="Times New Roman"/>
                <a:cs typeface="Times New Roman"/>
              </a:rPr>
              <a:t>n	n</a:t>
            </a:r>
            <a:r>
              <a:rPr dirty="0" sz="2000" spc="5">
                <a:latin typeface="Times New Roman"/>
                <a:cs typeface="Times New Roman"/>
              </a:rPr>
              <a:t>u</a:t>
            </a:r>
            <a:r>
              <a:rPr dirty="0" sz="2000" spc="-20">
                <a:latin typeface="Times New Roman"/>
                <a:cs typeface="Times New Roman"/>
              </a:rPr>
              <a:t>m</a:t>
            </a:r>
            <a:r>
              <a:rPr dirty="0" sz="2000" spc="5">
                <a:latin typeface="Times New Roman"/>
                <a:cs typeface="Times New Roman"/>
              </a:rPr>
              <a:t>b</a:t>
            </a:r>
            <a:r>
              <a:rPr dirty="0" sz="2000" spc="-10">
                <a:latin typeface="Times New Roman"/>
                <a:cs typeface="Times New Roman"/>
              </a:rPr>
              <a:t>e</a:t>
            </a:r>
            <a:r>
              <a:rPr dirty="0" sz="2000">
                <a:latin typeface="Times New Roman"/>
                <a:cs typeface="Times New Roman"/>
              </a:rPr>
              <a:t>r	c</a:t>
            </a:r>
            <a:r>
              <a:rPr dirty="0" sz="2000" spc="5">
                <a:latin typeface="Times New Roman"/>
                <a:cs typeface="Times New Roman"/>
              </a:rPr>
              <a:t>h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n</a:t>
            </a:r>
            <a:r>
              <a:rPr dirty="0" sz="2000">
                <a:latin typeface="Times New Roman"/>
                <a:cs typeface="Times New Roman"/>
              </a:rPr>
              <a:t>ge  </a:t>
            </a:r>
            <a:r>
              <a:rPr dirty="0" sz="2000" spc="-5">
                <a:latin typeface="Times New Roman"/>
                <a:cs typeface="Times New Roman"/>
              </a:rPr>
              <a:t>(increasing </a:t>
            </a:r>
            <a:r>
              <a:rPr dirty="0" sz="2000">
                <a:latin typeface="Times New Roman"/>
                <a:cs typeface="Times New Roman"/>
              </a:rPr>
              <a:t>or </a:t>
            </a:r>
            <a:r>
              <a:rPr dirty="0" sz="2000" spc="-5">
                <a:latin typeface="Times New Roman"/>
                <a:cs typeface="Times New Roman"/>
              </a:rPr>
              <a:t>decreasing </a:t>
            </a:r>
            <a:r>
              <a:rPr dirty="0" sz="2000">
                <a:latin typeface="Times New Roman"/>
                <a:cs typeface="Times New Roman"/>
              </a:rPr>
              <a:t>in </a:t>
            </a:r>
            <a:r>
              <a:rPr dirty="0" sz="2000" spc="-5">
                <a:latin typeface="Times New Roman"/>
                <a:cs typeface="Times New Roman"/>
              </a:rPr>
              <a:t>oxidation number) called </a:t>
            </a:r>
            <a:r>
              <a:rPr dirty="0" sz="2000" b="1">
                <a:latin typeface="Times New Roman"/>
                <a:cs typeface="Times New Roman"/>
              </a:rPr>
              <a:t>non-redox</a:t>
            </a:r>
            <a:r>
              <a:rPr dirty="0" sz="2000" spc="19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reaction.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7270" y="3825240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 i="1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22350" y="2297429"/>
            <a:ext cx="5530850" cy="1333500"/>
          </a:xfrm>
          <a:custGeom>
            <a:avLst/>
            <a:gdLst/>
            <a:ahLst/>
            <a:cxnLst/>
            <a:rect l="l" t="t" r="r" b="b"/>
            <a:pathLst>
              <a:path w="5530850" h="1333500">
                <a:moveTo>
                  <a:pt x="0" y="0"/>
                </a:moveTo>
                <a:lnTo>
                  <a:pt x="0" y="347980"/>
                </a:lnTo>
                <a:lnTo>
                  <a:pt x="6350" y="358140"/>
                </a:lnTo>
                <a:lnTo>
                  <a:pt x="33019" y="363220"/>
                </a:lnTo>
                <a:lnTo>
                  <a:pt x="33019" y="367030"/>
                </a:lnTo>
                <a:lnTo>
                  <a:pt x="73659" y="369570"/>
                </a:lnTo>
                <a:lnTo>
                  <a:pt x="3559810" y="368300"/>
                </a:lnTo>
                <a:lnTo>
                  <a:pt x="3599179" y="367030"/>
                </a:lnTo>
                <a:lnTo>
                  <a:pt x="3634740" y="359410"/>
                </a:lnTo>
                <a:lnTo>
                  <a:pt x="3656329" y="350520"/>
                </a:lnTo>
                <a:lnTo>
                  <a:pt x="3657600" y="185420"/>
                </a:lnTo>
                <a:lnTo>
                  <a:pt x="3702050" y="191770"/>
                </a:lnTo>
                <a:lnTo>
                  <a:pt x="3657600" y="0"/>
                </a:lnTo>
                <a:lnTo>
                  <a:pt x="3591560" y="191770"/>
                </a:lnTo>
                <a:lnTo>
                  <a:pt x="3634740" y="185420"/>
                </a:lnTo>
              </a:path>
              <a:path w="5530850" h="1333500">
                <a:moveTo>
                  <a:pt x="0" y="0"/>
                </a:moveTo>
                <a:lnTo>
                  <a:pt x="0" y="0"/>
                </a:lnTo>
              </a:path>
              <a:path w="5530850" h="1333500">
                <a:moveTo>
                  <a:pt x="3702050" y="369570"/>
                </a:moveTo>
                <a:lnTo>
                  <a:pt x="3702050" y="369570"/>
                </a:lnTo>
              </a:path>
              <a:path w="5530850" h="1333500">
                <a:moveTo>
                  <a:pt x="1187450" y="64770"/>
                </a:moveTo>
                <a:lnTo>
                  <a:pt x="1187450" y="1211580"/>
                </a:lnTo>
                <a:lnTo>
                  <a:pt x="1195070" y="1267460"/>
                </a:lnTo>
                <a:lnTo>
                  <a:pt x="1226820" y="1304290"/>
                </a:lnTo>
                <a:lnTo>
                  <a:pt x="1226820" y="1315720"/>
                </a:lnTo>
                <a:lnTo>
                  <a:pt x="1275080" y="1333500"/>
                </a:lnTo>
                <a:lnTo>
                  <a:pt x="5364480" y="1323340"/>
                </a:lnTo>
                <a:lnTo>
                  <a:pt x="5411470" y="1315720"/>
                </a:lnTo>
                <a:lnTo>
                  <a:pt x="5453380" y="1277620"/>
                </a:lnTo>
                <a:lnTo>
                  <a:pt x="5476240" y="1226820"/>
                </a:lnTo>
                <a:lnTo>
                  <a:pt x="5478780" y="278130"/>
                </a:lnTo>
                <a:lnTo>
                  <a:pt x="5530850" y="309880"/>
                </a:lnTo>
                <a:lnTo>
                  <a:pt x="5478780" y="38100"/>
                </a:lnTo>
                <a:lnTo>
                  <a:pt x="5401310" y="309880"/>
                </a:lnTo>
                <a:lnTo>
                  <a:pt x="5453380" y="278130"/>
                </a:lnTo>
              </a:path>
              <a:path w="5530850" h="1333500">
                <a:moveTo>
                  <a:pt x="1187450" y="38100"/>
                </a:moveTo>
                <a:lnTo>
                  <a:pt x="1187450" y="38100"/>
                </a:lnTo>
              </a:path>
              <a:path w="5530850" h="1333500">
                <a:moveTo>
                  <a:pt x="5530850" y="1333500"/>
                </a:moveTo>
                <a:lnTo>
                  <a:pt x="5530850" y="13335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61870" y="2362200"/>
            <a:ext cx="3506470" cy="1488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191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latin typeface="Times New Roman"/>
                <a:cs typeface="Times New Roman"/>
              </a:rPr>
              <a:t>(</a:t>
            </a:r>
            <a:r>
              <a:rPr dirty="0" sz="2400" spc="-5" b="1" i="1">
                <a:latin typeface="Times New Roman"/>
                <a:cs typeface="Times New Roman"/>
              </a:rPr>
              <a:t>red</a:t>
            </a:r>
            <a:r>
              <a:rPr dirty="0" sz="2400" spc="-5" i="1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114300">
              <a:lnSpc>
                <a:spcPct val="100000"/>
              </a:lnSpc>
            </a:pPr>
            <a:r>
              <a:rPr dirty="0" sz="2400" i="1">
                <a:latin typeface="Times New Roman"/>
                <a:cs typeface="Times New Roman"/>
              </a:rPr>
              <a:t>o. n. of </a:t>
            </a:r>
            <a:r>
              <a:rPr dirty="0" sz="2400" spc="-5" i="1">
                <a:latin typeface="Times New Roman"/>
                <a:cs typeface="Times New Roman"/>
              </a:rPr>
              <a:t>Cu decreases</a:t>
            </a:r>
            <a:r>
              <a:rPr dirty="0" sz="2400" spc="-35" i="1">
                <a:latin typeface="Times New Roman"/>
                <a:cs typeface="Times New Roman"/>
              </a:rPr>
              <a:t> </a:t>
            </a:r>
            <a:r>
              <a:rPr dirty="0" sz="2400" spc="-5" i="1">
                <a:latin typeface="Times New Roman"/>
                <a:cs typeface="Times New Roman"/>
              </a:rPr>
              <a:t>from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dirty="0" sz="2400" spc="-5" i="1">
                <a:latin typeface="Times New Roman"/>
                <a:cs typeface="Times New Roman"/>
              </a:rPr>
              <a:t>+2 </a:t>
            </a:r>
            <a:r>
              <a:rPr dirty="0" sz="2400" i="1">
                <a:latin typeface="Times New Roman"/>
                <a:cs typeface="Times New Roman"/>
              </a:rPr>
              <a:t>to</a:t>
            </a:r>
            <a:r>
              <a:rPr dirty="0" sz="2400" spc="-10" i="1">
                <a:latin typeface="Times New Roman"/>
                <a:cs typeface="Times New Roman"/>
              </a:rPr>
              <a:t> </a:t>
            </a:r>
            <a:r>
              <a:rPr dirty="0" sz="2400" i="1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  <a:p>
            <a:pPr marL="114300">
              <a:lnSpc>
                <a:spcPct val="100000"/>
              </a:lnSpc>
            </a:pPr>
            <a:r>
              <a:rPr dirty="0" sz="2400" spc="-5" b="1" i="1">
                <a:latin typeface="Times New Roman"/>
                <a:cs typeface="Times New Roman"/>
              </a:rPr>
              <a:t>Changing </a:t>
            </a:r>
            <a:r>
              <a:rPr dirty="0" sz="2400" spc="-345" i="1">
                <a:latin typeface="Times New Roman"/>
                <a:cs typeface="Times New Roman"/>
              </a:rPr>
              <a:t>in</a:t>
            </a:r>
            <a:r>
              <a:rPr dirty="0" baseline="19675" sz="3600" spc="-517" i="1">
                <a:latin typeface="Times New Roman"/>
                <a:cs typeface="Times New Roman"/>
              </a:rPr>
              <a:t>(</a:t>
            </a:r>
            <a:r>
              <a:rPr dirty="0" baseline="19675" sz="3600" spc="-517" b="1" i="1">
                <a:latin typeface="Times New Roman"/>
                <a:cs typeface="Times New Roman"/>
              </a:rPr>
              <a:t>o</a:t>
            </a:r>
            <a:r>
              <a:rPr dirty="0" sz="2400" spc="-345" i="1">
                <a:latin typeface="Times New Roman"/>
                <a:cs typeface="Times New Roman"/>
              </a:rPr>
              <a:t>o</a:t>
            </a:r>
            <a:r>
              <a:rPr dirty="0" baseline="19675" sz="3600" spc="-517" b="1" i="1">
                <a:latin typeface="Times New Roman"/>
                <a:cs typeface="Times New Roman"/>
              </a:rPr>
              <a:t>x</a:t>
            </a:r>
            <a:r>
              <a:rPr dirty="0" sz="2400" spc="-345" i="1">
                <a:latin typeface="Times New Roman"/>
                <a:cs typeface="Times New Roman"/>
              </a:rPr>
              <a:t>.n</a:t>
            </a:r>
            <a:r>
              <a:rPr dirty="0" baseline="19675" sz="3600" spc="-517" i="1">
                <a:latin typeface="Times New Roman"/>
                <a:cs typeface="Times New Roman"/>
              </a:rPr>
              <a:t>)</a:t>
            </a:r>
            <a:r>
              <a:rPr dirty="0" sz="2400" spc="-345" i="1">
                <a:latin typeface="Times New Roman"/>
                <a:cs typeface="Times New Roman"/>
              </a:rPr>
              <a:t>. </a:t>
            </a:r>
            <a:r>
              <a:rPr dirty="0" sz="2400" i="1">
                <a:latin typeface="Times New Roman"/>
                <a:cs typeface="Times New Roman"/>
              </a:rPr>
              <a:t>of </a:t>
            </a:r>
            <a:r>
              <a:rPr dirty="0" sz="2400" spc="-10" i="1">
                <a:latin typeface="Times New Roman"/>
                <a:cs typeface="Times New Roman"/>
              </a:rPr>
              <a:t>Cu </a:t>
            </a:r>
            <a:r>
              <a:rPr dirty="0" sz="2400" spc="5" i="1">
                <a:latin typeface="Times New Roman"/>
                <a:cs typeface="Times New Roman"/>
              </a:rPr>
              <a:t>is</a:t>
            </a:r>
            <a:r>
              <a:rPr dirty="0" sz="2400" spc="70" i="1">
                <a:latin typeface="Times New Roman"/>
                <a:cs typeface="Times New Roman"/>
              </a:rPr>
              <a:t> </a:t>
            </a:r>
            <a:r>
              <a:rPr dirty="0" sz="2400" b="1" i="1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92100" y="186690"/>
            <a:ext cx="117856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0000"/>
                </a:solidFill>
              </a:rPr>
              <a:t>Exa</a:t>
            </a:r>
            <a:r>
              <a:rPr dirty="0" sz="2400" spc="-20">
                <a:solidFill>
                  <a:srgbClr val="000000"/>
                </a:solidFill>
              </a:rPr>
              <a:t>m</a:t>
            </a:r>
            <a:r>
              <a:rPr dirty="0" sz="2400" spc="-10">
                <a:solidFill>
                  <a:srgbClr val="000000"/>
                </a:solidFill>
              </a:rPr>
              <a:t>p</a:t>
            </a:r>
            <a:r>
              <a:rPr dirty="0" sz="2400" spc="10">
                <a:solidFill>
                  <a:srgbClr val="000000"/>
                </a:solidFill>
              </a:rPr>
              <a:t>l</a:t>
            </a:r>
            <a:r>
              <a:rPr dirty="0" sz="2400" spc="-5">
                <a:solidFill>
                  <a:srgbClr val="000000"/>
                </a:solidFill>
              </a:rPr>
              <a:t>e</a:t>
            </a:r>
            <a:r>
              <a:rPr dirty="0" sz="2000">
                <a:solidFill>
                  <a:srgbClr val="000000"/>
                </a:solidFill>
              </a:rPr>
              <a:t>:</a:t>
            </a:r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485140" y="491490"/>
            <a:ext cx="8414385" cy="78740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2000">
                <a:latin typeface="Times New Roman"/>
                <a:cs typeface="Times New Roman"/>
              </a:rPr>
              <a:t>1. Redox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reaction</a:t>
            </a:r>
            <a:endParaRPr sz="2000">
              <a:latin typeface="Times New Roman"/>
              <a:cs typeface="Times New Roman"/>
            </a:endParaRPr>
          </a:p>
          <a:p>
            <a:pPr marL="137795">
              <a:lnSpc>
                <a:spcPct val="100000"/>
              </a:lnSpc>
              <a:spcBef>
                <a:spcPts val="600"/>
              </a:spcBef>
              <a:tabLst>
                <a:tab pos="3173730" algn="l"/>
                <a:tab pos="6759575" algn="l"/>
              </a:tabLst>
            </a:pPr>
            <a:r>
              <a:rPr dirty="0" sz="2000" spc="-5">
                <a:latin typeface="Times New Roman"/>
                <a:cs typeface="Times New Roman"/>
              </a:rPr>
              <a:t>Reaction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copper(II)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oxide	</a:t>
            </a:r>
            <a:r>
              <a:rPr dirty="0" sz="2000" spc="-5">
                <a:latin typeface="Times New Roman"/>
                <a:cs typeface="Times New Roman"/>
              </a:rPr>
              <a:t>with </a:t>
            </a:r>
            <a:r>
              <a:rPr dirty="0" sz="2000">
                <a:latin typeface="Times New Roman"/>
                <a:cs typeface="Times New Roman"/>
              </a:rPr>
              <a:t>hydrogen </a:t>
            </a:r>
            <a:r>
              <a:rPr dirty="0" sz="2000" spc="-5">
                <a:latin typeface="Times New Roman"/>
                <a:cs typeface="Times New Roman"/>
              </a:rPr>
              <a:t>gas to</a:t>
            </a:r>
            <a:r>
              <a:rPr dirty="0" sz="2000" spc="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form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copper	and </a:t>
            </a:r>
            <a:r>
              <a:rPr dirty="0" sz="2000" spc="-5">
                <a:latin typeface="Times New Roman"/>
                <a:cs typeface="Times New Roman"/>
              </a:rPr>
              <a:t>water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vapor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30270" y="3717290"/>
            <a:ext cx="3578225" cy="1488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715">
              <a:lnSpc>
                <a:spcPct val="100000"/>
              </a:lnSpc>
              <a:spcBef>
                <a:spcPts val="100"/>
              </a:spcBef>
            </a:pPr>
            <a:r>
              <a:rPr dirty="0" sz="2400" i="1">
                <a:latin typeface="Times New Roman"/>
                <a:cs typeface="Times New Roman"/>
              </a:rPr>
              <a:t>o. </a:t>
            </a:r>
            <a:r>
              <a:rPr dirty="0" sz="2400" spc="-5" i="1">
                <a:latin typeface="Times New Roman"/>
                <a:cs typeface="Times New Roman"/>
              </a:rPr>
              <a:t>n. </a:t>
            </a:r>
            <a:r>
              <a:rPr dirty="0" sz="2400" i="1">
                <a:latin typeface="Times New Roman"/>
                <a:cs typeface="Times New Roman"/>
              </a:rPr>
              <a:t>of H </a:t>
            </a:r>
            <a:r>
              <a:rPr dirty="0" sz="2400" spc="-5" i="1">
                <a:latin typeface="Times New Roman"/>
                <a:cs typeface="Times New Roman"/>
              </a:rPr>
              <a:t>increases </a:t>
            </a:r>
            <a:r>
              <a:rPr dirty="0" sz="2400" i="1">
                <a:latin typeface="Times New Roman"/>
                <a:cs typeface="Times New Roman"/>
              </a:rPr>
              <a:t>from 0  </a:t>
            </a:r>
            <a:r>
              <a:rPr dirty="0" sz="2400" i="1">
                <a:latin typeface="Times New Roman"/>
                <a:cs typeface="Times New Roman"/>
              </a:rPr>
              <a:t>to</a:t>
            </a:r>
            <a:r>
              <a:rPr dirty="0" sz="2400" spc="-5" i="1">
                <a:latin typeface="Times New Roman"/>
                <a:cs typeface="Times New Roman"/>
              </a:rPr>
              <a:t> +1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2465705" algn="l"/>
              </a:tabLst>
            </a:pPr>
            <a:r>
              <a:rPr dirty="0" sz="2400" spc="-5" b="1" i="1">
                <a:latin typeface="Times New Roman"/>
                <a:cs typeface="Times New Roman"/>
              </a:rPr>
              <a:t>Total</a:t>
            </a:r>
            <a:r>
              <a:rPr dirty="0" sz="2400" spc="140" b="1" i="1">
                <a:latin typeface="Times New Roman"/>
                <a:cs typeface="Times New Roman"/>
              </a:rPr>
              <a:t> </a:t>
            </a:r>
            <a:r>
              <a:rPr dirty="0" sz="2400" spc="-5" b="1" i="1">
                <a:latin typeface="Times New Roman"/>
                <a:cs typeface="Times New Roman"/>
              </a:rPr>
              <a:t>changing</a:t>
            </a:r>
            <a:r>
              <a:rPr dirty="0" sz="2400" spc="145" b="1" i="1">
                <a:latin typeface="Times New Roman"/>
                <a:cs typeface="Times New Roman"/>
              </a:rPr>
              <a:t> </a:t>
            </a:r>
            <a:r>
              <a:rPr dirty="0" sz="2400" i="1">
                <a:latin typeface="Times New Roman"/>
                <a:cs typeface="Times New Roman"/>
              </a:rPr>
              <a:t>in	o.n. </a:t>
            </a:r>
            <a:r>
              <a:rPr dirty="0" sz="2400" spc="-5" i="1">
                <a:latin typeface="Times New Roman"/>
                <a:cs typeface="Times New Roman"/>
              </a:rPr>
              <a:t>of </a:t>
            </a:r>
            <a:r>
              <a:rPr dirty="0" sz="2400" i="1">
                <a:latin typeface="Times New Roman"/>
                <a:cs typeface="Times New Roman"/>
              </a:rPr>
              <a:t>H  </a:t>
            </a:r>
            <a:r>
              <a:rPr dirty="0" sz="2400" i="1">
                <a:latin typeface="Times New Roman"/>
                <a:cs typeface="Times New Roman"/>
              </a:rPr>
              <a:t>is </a:t>
            </a:r>
            <a:r>
              <a:rPr dirty="0" sz="2400" b="1" i="1">
                <a:latin typeface="Times New Roman"/>
                <a:cs typeface="Times New Roman"/>
              </a:rPr>
              <a:t>+2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8600" y="4992370"/>
            <a:ext cx="268224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5555" sz="3000" spc="-359">
                <a:latin typeface="UnDotum"/>
                <a:cs typeface="UnDotum"/>
              </a:rPr>
              <a:t> </a:t>
            </a:r>
            <a:r>
              <a:rPr dirty="0" sz="2000" spc="-5" b="1">
                <a:latin typeface="Times New Roman"/>
                <a:cs typeface="Times New Roman"/>
              </a:rPr>
              <a:t>In </a:t>
            </a:r>
            <a:r>
              <a:rPr dirty="0" sz="2000" b="1">
                <a:latin typeface="Times New Roman"/>
                <a:cs typeface="Times New Roman"/>
              </a:rPr>
              <a:t>the redox</a:t>
            </a:r>
            <a:r>
              <a:rPr dirty="0" sz="2000" spc="-24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reaction: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43000" y="5297170"/>
            <a:ext cx="706564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37540" algn="l"/>
                <a:tab pos="1629410" algn="l"/>
                <a:tab pos="1969135" algn="l"/>
                <a:tab pos="3213100" algn="l"/>
                <a:tab pos="3552825" algn="l"/>
                <a:tab pos="4701540" algn="l"/>
                <a:tab pos="5693410" algn="l"/>
                <a:tab pos="6033770" algn="l"/>
              </a:tabLst>
            </a:pPr>
            <a:r>
              <a:rPr dirty="0" sz="2000" spc="10" b="1">
                <a:latin typeface="Times New Roman"/>
                <a:cs typeface="Times New Roman"/>
              </a:rPr>
              <a:t>t</a:t>
            </a:r>
            <a:r>
              <a:rPr dirty="0" sz="2000" spc="5" b="1">
                <a:latin typeface="Times New Roman"/>
                <a:cs typeface="Times New Roman"/>
              </a:rPr>
              <a:t>o</a:t>
            </a:r>
            <a:r>
              <a:rPr dirty="0" sz="2000" b="1">
                <a:latin typeface="Times New Roman"/>
                <a:cs typeface="Times New Roman"/>
              </a:rPr>
              <a:t>tal	</a:t>
            </a:r>
            <a:r>
              <a:rPr dirty="0" sz="2000" spc="5" b="1">
                <a:latin typeface="Times New Roman"/>
                <a:cs typeface="Times New Roman"/>
              </a:rPr>
              <a:t>n</a:t>
            </a:r>
            <a:r>
              <a:rPr dirty="0" sz="2000" spc="-5" b="1">
                <a:latin typeface="Times New Roman"/>
                <a:cs typeface="Times New Roman"/>
              </a:rPr>
              <a:t>u</a:t>
            </a:r>
            <a:r>
              <a:rPr dirty="0" sz="2000" spc="10" b="1">
                <a:latin typeface="Times New Roman"/>
                <a:cs typeface="Times New Roman"/>
              </a:rPr>
              <a:t>m</a:t>
            </a:r>
            <a:r>
              <a:rPr dirty="0" sz="2000" spc="5" b="1">
                <a:latin typeface="Times New Roman"/>
                <a:cs typeface="Times New Roman"/>
              </a:rPr>
              <a:t>b</a:t>
            </a:r>
            <a:r>
              <a:rPr dirty="0" sz="2000" b="1">
                <a:latin typeface="Times New Roman"/>
                <a:cs typeface="Times New Roman"/>
              </a:rPr>
              <a:t>er	</a:t>
            </a:r>
            <a:r>
              <a:rPr dirty="0" sz="2000" spc="5" b="1">
                <a:latin typeface="Times New Roman"/>
                <a:cs typeface="Times New Roman"/>
              </a:rPr>
              <a:t>o</a:t>
            </a:r>
            <a:r>
              <a:rPr dirty="0" sz="2000" b="1">
                <a:latin typeface="Times New Roman"/>
                <a:cs typeface="Times New Roman"/>
              </a:rPr>
              <a:t>f	</a:t>
            </a:r>
            <a:r>
              <a:rPr dirty="0" sz="2000" spc="-10" b="1">
                <a:latin typeface="Times New Roman"/>
                <a:cs typeface="Times New Roman"/>
              </a:rPr>
              <a:t>i</a:t>
            </a:r>
            <a:r>
              <a:rPr dirty="0" sz="2000" spc="5" b="1">
                <a:latin typeface="Times New Roman"/>
                <a:cs typeface="Times New Roman"/>
              </a:rPr>
              <a:t>n</a:t>
            </a:r>
            <a:r>
              <a:rPr dirty="0" sz="2000" b="1">
                <a:latin typeface="Times New Roman"/>
                <a:cs typeface="Times New Roman"/>
              </a:rPr>
              <a:t>cr</a:t>
            </a:r>
            <a:r>
              <a:rPr dirty="0" sz="2000" spc="-10" b="1">
                <a:latin typeface="Times New Roman"/>
                <a:cs typeface="Times New Roman"/>
              </a:rPr>
              <a:t>e</a:t>
            </a:r>
            <a:r>
              <a:rPr dirty="0" sz="2000" spc="5" b="1">
                <a:latin typeface="Times New Roman"/>
                <a:cs typeface="Times New Roman"/>
              </a:rPr>
              <a:t>a</a:t>
            </a:r>
            <a:r>
              <a:rPr dirty="0" sz="2000" spc="-5" b="1">
                <a:latin typeface="Times New Roman"/>
                <a:cs typeface="Times New Roman"/>
              </a:rPr>
              <a:t>si</a:t>
            </a:r>
            <a:r>
              <a:rPr dirty="0" sz="2000" spc="5" b="1">
                <a:latin typeface="Times New Roman"/>
                <a:cs typeface="Times New Roman"/>
              </a:rPr>
              <a:t>n</a:t>
            </a:r>
            <a:r>
              <a:rPr dirty="0" sz="2000" b="1">
                <a:latin typeface="Times New Roman"/>
                <a:cs typeface="Times New Roman"/>
              </a:rPr>
              <a:t>g	</a:t>
            </a:r>
            <a:r>
              <a:rPr dirty="0" sz="2000" spc="-10" b="1">
                <a:latin typeface="Times New Roman"/>
                <a:cs typeface="Times New Roman"/>
              </a:rPr>
              <a:t>i</a:t>
            </a:r>
            <a:r>
              <a:rPr dirty="0" sz="2000" b="1">
                <a:latin typeface="Times New Roman"/>
                <a:cs typeface="Times New Roman"/>
              </a:rPr>
              <a:t>n	</a:t>
            </a:r>
            <a:r>
              <a:rPr dirty="0" sz="2000" spc="5" b="1">
                <a:latin typeface="Times New Roman"/>
                <a:cs typeface="Times New Roman"/>
              </a:rPr>
              <a:t>ox</a:t>
            </a:r>
            <a:r>
              <a:rPr dirty="0" sz="2000" spc="-10" b="1">
                <a:latin typeface="Times New Roman"/>
                <a:cs typeface="Times New Roman"/>
              </a:rPr>
              <a:t>i</a:t>
            </a:r>
            <a:r>
              <a:rPr dirty="0" sz="2000" spc="5" b="1">
                <a:latin typeface="Times New Roman"/>
                <a:cs typeface="Times New Roman"/>
              </a:rPr>
              <a:t>da</a:t>
            </a:r>
            <a:r>
              <a:rPr dirty="0" sz="2000" b="1">
                <a:latin typeface="Times New Roman"/>
                <a:cs typeface="Times New Roman"/>
              </a:rPr>
              <a:t>t</a:t>
            </a:r>
            <a:r>
              <a:rPr dirty="0" sz="2000" spc="-10" b="1">
                <a:latin typeface="Times New Roman"/>
                <a:cs typeface="Times New Roman"/>
              </a:rPr>
              <a:t>i</a:t>
            </a:r>
            <a:r>
              <a:rPr dirty="0" sz="2000" spc="5" b="1">
                <a:latin typeface="Times New Roman"/>
                <a:cs typeface="Times New Roman"/>
              </a:rPr>
              <a:t>o</a:t>
            </a:r>
            <a:r>
              <a:rPr dirty="0" sz="2000" b="1">
                <a:latin typeface="Times New Roman"/>
                <a:cs typeface="Times New Roman"/>
              </a:rPr>
              <a:t>n	</a:t>
            </a:r>
            <a:r>
              <a:rPr dirty="0" sz="2000" spc="-5" b="1">
                <a:latin typeface="Times New Roman"/>
                <a:cs typeface="Times New Roman"/>
              </a:rPr>
              <a:t>n</a:t>
            </a:r>
            <a:r>
              <a:rPr dirty="0" sz="2000" spc="5" b="1">
                <a:latin typeface="Times New Roman"/>
                <a:cs typeface="Times New Roman"/>
              </a:rPr>
              <a:t>u</a:t>
            </a:r>
            <a:r>
              <a:rPr dirty="0" sz="2000" spc="10" b="1">
                <a:latin typeface="Times New Roman"/>
                <a:cs typeface="Times New Roman"/>
              </a:rPr>
              <a:t>m</a:t>
            </a:r>
            <a:r>
              <a:rPr dirty="0" sz="2000" spc="5" b="1">
                <a:latin typeface="Times New Roman"/>
                <a:cs typeface="Times New Roman"/>
              </a:rPr>
              <a:t>b</a:t>
            </a:r>
            <a:r>
              <a:rPr dirty="0" sz="2000" spc="-10" b="1">
                <a:latin typeface="Times New Roman"/>
                <a:cs typeface="Times New Roman"/>
              </a:rPr>
              <a:t>e</a:t>
            </a:r>
            <a:r>
              <a:rPr dirty="0" sz="2000" b="1">
                <a:latin typeface="Times New Roman"/>
                <a:cs typeface="Times New Roman"/>
              </a:rPr>
              <a:t>r	</a:t>
            </a:r>
            <a:r>
              <a:rPr dirty="0" sz="2000" spc="-10" b="1">
                <a:latin typeface="Times New Roman"/>
                <a:cs typeface="Times New Roman"/>
              </a:rPr>
              <a:t>i</a:t>
            </a:r>
            <a:r>
              <a:rPr dirty="0" sz="2000" b="1">
                <a:latin typeface="Times New Roman"/>
                <a:cs typeface="Times New Roman"/>
              </a:rPr>
              <a:t>n	o</a:t>
            </a:r>
            <a:r>
              <a:rPr dirty="0" sz="2000" spc="5" b="1">
                <a:latin typeface="Times New Roman"/>
                <a:cs typeface="Times New Roman"/>
              </a:rPr>
              <a:t>x</a:t>
            </a:r>
            <a:r>
              <a:rPr dirty="0" sz="2000" spc="-10" b="1">
                <a:latin typeface="Times New Roman"/>
                <a:cs typeface="Times New Roman"/>
              </a:rPr>
              <a:t>i</a:t>
            </a:r>
            <a:r>
              <a:rPr dirty="0" sz="2000" spc="5" b="1">
                <a:latin typeface="Times New Roman"/>
                <a:cs typeface="Times New Roman"/>
              </a:rPr>
              <a:t>da</a:t>
            </a:r>
            <a:r>
              <a:rPr dirty="0" sz="2000" b="1">
                <a:latin typeface="Times New Roman"/>
                <a:cs typeface="Times New Roman"/>
              </a:rPr>
              <a:t>t</a:t>
            </a:r>
            <a:r>
              <a:rPr dirty="0" sz="2000" spc="-10" b="1">
                <a:latin typeface="Times New Roman"/>
                <a:cs typeface="Times New Roman"/>
              </a:rPr>
              <a:t>i</a:t>
            </a:r>
            <a:r>
              <a:rPr dirty="0" sz="2000" spc="5" b="1">
                <a:latin typeface="Times New Roman"/>
                <a:cs typeface="Times New Roman"/>
              </a:rPr>
              <a:t>o</a:t>
            </a:r>
            <a:r>
              <a:rPr dirty="0" sz="2000" b="1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8600" y="5601970"/>
            <a:ext cx="693293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36650" algn="l"/>
              </a:tabLst>
            </a:pPr>
            <a:r>
              <a:rPr dirty="0" sz="2000" b="1">
                <a:latin typeface="Times New Roman"/>
                <a:cs typeface="Times New Roman"/>
              </a:rPr>
              <a:t>reaction	= total number of </a:t>
            </a:r>
            <a:r>
              <a:rPr dirty="0" sz="2000" spc="-5" b="1">
                <a:latin typeface="Times New Roman"/>
                <a:cs typeface="Times New Roman"/>
              </a:rPr>
              <a:t>decreasing in </a:t>
            </a:r>
            <a:r>
              <a:rPr dirty="0" sz="2000" b="1">
                <a:latin typeface="Times New Roman"/>
                <a:cs typeface="Times New Roman"/>
              </a:rPr>
              <a:t>oxidation</a:t>
            </a:r>
            <a:r>
              <a:rPr dirty="0" sz="2000" spc="-10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number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73390" y="5601970"/>
            <a:ext cx="23812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latin typeface="Times New Roman"/>
                <a:cs typeface="Times New Roman"/>
              </a:rPr>
              <a:t>in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8600" y="5906770"/>
            <a:ext cx="2088514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Times New Roman"/>
                <a:cs typeface="Times New Roman"/>
              </a:rPr>
              <a:t>reduction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reaction.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5969" y="1649730"/>
            <a:ext cx="7360920" cy="718820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430"/>
              </a:spcBef>
              <a:tabLst>
                <a:tab pos="932815" algn="l"/>
                <a:tab pos="4431665" algn="l"/>
                <a:tab pos="6571615" algn="l"/>
              </a:tabLst>
            </a:pPr>
            <a:r>
              <a:rPr dirty="0" u="heavy" sz="20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Cu</a:t>
            </a:r>
            <a:r>
              <a:rPr dirty="0" sz="2000">
                <a:latin typeface="Times New Roman"/>
                <a:cs typeface="Times New Roman"/>
              </a:rPr>
              <a:t>O</a:t>
            </a:r>
            <a:r>
              <a:rPr dirty="0" baseline="-24154" sz="1725">
                <a:latin typeface="Times New Roman"/>
                <a:cs typeface="Times New Roman"/>
              </a:rPr>
              <a:t>(s)	</a:t>
            </a:r>
            <a:r>
              <a:rPr dirty="0" sz="2000">
                <a:latin typeface="Times New Roman"/>
                <a:cs typeface="Times New Roman"/>
              </a:rPr>
              <a:t>+	+	(redox)</a:t>
            </a:r>
            <a:endParaRPr sz="20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330"/>
              </a:spcBef>
            </a:pPr>
            <a:r>
              <a:rPr dirty="0" sz="2000" spc="-5">
                <a:latin typeface="Times New Roman"/>
                <a:cs typeface="Times New Roman"/>
              </a:rPr>
              <a:t>+2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06600" y="1755140"/>
            <a:ext cx="519430" cy="613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2315"/>
              </a:lnSpc>
              <a:spcBef>
                <a:spcPts val="100"/>
              </a:spcBef>
            </a:pPr>
            <a:r>
              <a:rPr dirty="0" u="heavy" baseline="13888" sz="3000" spc="-7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dirty="0" sz="1150" spc="-5">
                <a:latin typeface="Times New Roman"/>
                <a:cs typeface="Times New Roman"/>
              </a:rPr>
              <a:t>2(g)</a:t>
            </a:r>
            <a:endParaRPr sz="1150">
              <a:latin typeface="Times New Roman"/>
              <a:cs typeface="Times New Roman"/>
            </a:endParaRPr>
          </a:p>
          <a:p>
            <a:pPr marL="79375">
              <a:lnSpc>
                <a:spcPts val="2315"/>
              </a:lnSpc>
            </a:pPr>
            <a:r>
              <a:rPr dirty="0" sz="2000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40529" y="1755140"/>
            <a:ext cx="558800" cy="613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2315"/>
              </a:lnSpc>
              <a:spcBef>
                <a:spcPts val="100"/>
              </a:spcBef>
            </a:pPr>
            <a:r>
              <a:rPr dirty="0" u="heavy" baseline="13888" sz="30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Cu</a:t>
            </a:r>
            <a:r>
              <a:rPr dirty="0" sz="1150">
                <a:latin typeface="Times New Roman"/>
                <a:cs typeface="Times New Roman"/>
              </a:rPr>
              <a:t>(s)</a:t>
            </a:r>
            <a:endParaRPr sz="1150">
              <a:latin typeface="Times New Roman"/>
              <a:cs typeface="Times New Roman"/>
            </a:endParaRPr>
          </a:p>
          <a:p>
            <a:pPr algn="ctr" marL="27305">
              <a:lnSpc>
                <a:spcPts val="2315"/>
              </a:lnSpc>
            </a:pPr>
            <a:r>
              <a:rPr dirty="0" sz="2000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00470" y="1755140"/>
            <a:ext cx="702310" cy="613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2315"/>
              </a:lnSpc>
              <a:spcBef>
                <a:spcPts val="100"/>
              </a:spcBef>
            </a:pPr>
            <a:r>
              <a:rPr dirty="0" u="heavy" baseline="13888" sz="30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2</a:t>
            </a:r>
            <a:r>
              <a:rPr dirty="0" baseline="13888" sz="3000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(g)</a:t>
            </a:r>
            <a:endParaRPr sz="1150">
              <a:latin typeface="Times New Roman"/>
              <a:cs typeface="Times New Roman"/>
            </a:endParaRPr>
          </a:p>
          <a:p>
            <a:pPr marL="38100">
              <a:lnSpc>
                <a:spcPts val="2315"/>
              </a:lnSpc>
            </a:pPr>
            <a:r>
              <a:rPr dirty="0" sz="2000" spc="-5">
                <a:latin typeface="Times New Roman"/>
                <a:cs typeface="Times New Roman"/>
              </a:rPr>
              <a:t>+1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516912" y="1828800"/>
            <a:ext cx="627697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469" y="36830"/>
            <a:ext cx="3105150" cy="614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320"/>
              </a:lnSpc>
              <a:spcBef>
                <a:spcPts val="100"/>
              </a:spcBef>
            </a:pPr>
            <a:r>
              <a:rPr dirty="0" sz="2000" spc="-5">
                <a:latin typeface="Times New Roman"/>
                <a:cs typeface="Times New Roman"/>
              </a:rPr>
              <a:t>Example </a:t>
            </a:r>
            <a:r>
              <a:rPr dirty="0" sz="2000">
                <a:latin typeface="Times New Roman"/>
                <a:cs typeface="Times New Roman"/>
              </a:rPr>
              <a:t>problem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algn="ctr" marL="450215">
              <a:lnSpc>
                <a:spcPts val="2320"/>
              </a:lnSpc>
            </a:pPr>
            <a:r>
              <a:rPr dirty="0" sz="2000">
                <a:latin typeface="Arial"/>
                <a:cs typeface="Arial"/>
              </a:rPr>
              <a:t>Given a redox</a:t>
            </a:r>
            <a:r>
              <a:rPr dirty="0" sz="2000" spc="-10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reaction: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4769" y="702309"/>
            <a:ext cx="363156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808605" algn="l"/>
              </a:tabLst>
            </a:pPr>
            <a:r>
              <a:rPr dirty="0" baseline="16666" sz="3000">
                <a:latin typeface="Arial"/>
                <a:cs typeface="Arial"/>
              </a:rPr>
              <a:t>3S</a:t>
            </a:r>
            <a:r>
              <a:rPr dirty="0" sz="1150">
                <a:latin typeface="Arial"/>
                <a:cs typeface="Arial"/>
              </a:rPr>
              <a:t>(s)	</a:t>
            </a:r>
            <a:r>
              <a:rPr dirty="0" baseline="16666" sz="3000">
                <a:latin typeface="Arial"/>
                <a:cs typeface="Arial"/>
              </a:rPr>
              <a:t>3SO</a:t>
            </a:r>
            <a:r>
              <a:rPr dirty="0" sz="1150">
                <a:latin typeface="Arial"/>
                <a:cs typeface="Arial"/>
              </a:rPr>
              <a:t>2(g)</a:t>
            </a:r>
            <a:endParaRPr sz="11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57070" y="626109"/>
            <a:ext cx="41630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340995" algn="l"/>
                <a:tab pos="3096895" algn="l"/>
                <a:tab pos="3387725" algn="l"/>
              </a:tabLst>
            </a:pPr>
            <a:r>
              <a:rPr dirty="0" sz="2000">
                <a:latin typeface="Arial"/>
                <a:cs typeface="Arial"/>
              </a:rPr>
              <a:t>+	2KClO</a:t>
            </a:r>
            <a:r>
              <a:rPr dirty="0" baseline="-28985" sz="1725">
                <a:latin typeface="Arial"/>
                <a:cs typeface="Arial"/>
              </a:rPr>
              <a:t>3(s)	</a:t>
            </a:r>
            <a:r>
              <a:rPr dirty="0" sz="2000">
                <a:latin typeface="Arial"/>
                <a:cs typeface="Arial"/>
              </a:rPr>
              <a:t>+	2KCl</a:t>
            </a:r>
            <a:r>
              <a:rPr dirty="0" baseline="-28985" sz="1725">
                <a:latin typeface="Arial"/>
                <a:cs typeface="Arial"/>
              </a:rPr>
              <a:t>(s)</a:t>
            </a:r>
            <a:endParaRPr baseline="-28985" sz="1725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8469" y="985520"/>
            <a:ext cx="8066405" cy="2329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6985">
              <a:lnSpc>
                <a:spcPct val="100000"/>
              </a:lnSpc>
              <a:spcBef>
                <a:spcPts val="100"/>
              </a:spcBef>
              <a:buAutoNum type="alphaLcPeriod"/>
              <a:tabLst>
                <a:tab pos="308610" algn="l"/>
              </a:tabLst>
            </a:pPr>
            <a:r>
              <a:rPr dirty="0" sz="2000" spc="-5">
                <a:latin typeface="Arial"/>
                <a:cs typeface="Arial"/>
              </a:rPr>
              <a:t>Identify </a:t>
            </a:r>
            <a:r>
              <a:rPr dirty="0" sz="2000">
                <a:latin typeface="Arial"/>
                <a:cs typeface="Arial"/>
              </a:rPr>
              <a:t>and under </a:t>
            </a:r>
            <a:r>
              <a:rPr dirty="0" sz="2000" spc="-5">
                <a:latin typeface="Arial"/>
                <a:cs typeface="Arial"/>
              </a:rPr>
              <a:t>line, </a:t>
            </a:r>
            <a:r>
              <a:rPr dirty="0" sz="2000">
                <a:latin typeface="Arial"/>
                <a:cs typeface="Arial"/>
              </a:rPr>
              <a:t>element </a:t>
            </a:r>
            <a:r>
              <a:rPr dirty="0" sz="2000" spc="-5">
                <a:latin typeface="Arial"/>
                <a:cs typeface="Arial"/>
              </a:rPr>
              <a:t>atoms </a:t>
            </a:r>
            <a:r>
              <a:rPr dirty="0" sz="2000">
                <a:latin typeface="Arial"/>
                <a:cs typeface="Arial"/>
              </a:rPr>
              <a:t>of </a:t>
            </a:r>
            <a:r>
              <a:rPr dirty="0" sz="2000" spc="-5">
                <a:latin typeface="Arial"/>
                <a:cs typeface="Arial"/>
              </a:rPr>
              <a:t>reactants </a:t>
            </a:r>
            <a:r>
              <a:rPr dirty="0" sz="2000">
                <a:latin typeface="Arial"/>
                <a:cs typeface="Arial"/>
              </a:rPr>
              <a:t>undergo change  </a:t>
            </a:r>
            <a:r>
              <a:rPr dirty="0" sz="2000" spc="-5">
                <a:latin typeface="Arial"/>
                <a:cs typeface="Arial"/>
              </a:rPr>
              <a:t>in oxidation</a:t>
            </a:r>
            <a:r>
              <a:rPr dirty="0" sz="2000">
                <a:latin typeface="Arial"/>
                <a:cs typeface="Arial"/>
              </a:rPr>
              <a:t> number.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buAutoNum type="alphaLcPeriod"/>
              <a:tabLst>
                <a:tab pos="926465" algn="l"/>
                <a:tab pos="927100" algn="l"/>
                <a:tab pos="2249805" algn="l"/>
                <a:tab pos="2752090" algn="l"/>
                <a:tab pos="3949065" algn="l"/>
                <a:tab pos="4521200" algn="l"/>
                <a:tab pos="5604510" algn="l"/>
                <a:tab pos="6802120" algn="l"/>
                <a:tab pos="7036434" algn="l"/>
              </a:tabLst>
            </a:pPr>
            <a:r>
              <a:rPr dirty="0" sz="2000">
                <a:latin typeface="Arial"/>
                <a:cs typeface="Arial"/>
              </a:rPr>
              <a:t>D</a:t>
            </a:r>
            <a:r>
              <a:rPr dirty="0" sz="2000" spc="5">
                <a:latin typeface="Arial"/>
                <a:cs typeface="Arial"/>
              </a:rPr>
              <a:t>e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 spc="-5">
                <a:latin typeface="Arial"/>
                <a:cs typeface="Arial"/>
              </a:rPr>
              <a:t>e</a:t>
            </a:r>
            <a:r>
              <a:rPr dirty="0" sz="2000">
                <a:latin typeface="Arial"/>
                <a:cs typeface="Arial"/>
              </a:rPr>
              <a:t>rmi</a:t>
            </a:r>
            <a:r>
              <a:rPr dirty="0" sz="2000" spc="-5">
                <a:latin typeface="Arial"/>
                <a:cs typeface="Arial"/>
              </a:rPr>
              <a:t>n</a:t>
            </a:r>
            <a:r>
              <a:rPr dirty="0" sz="2000">
                <a:latin typeface="Arial"/>
                <a:cs typeface="Arial"/>
              </a:rPr>
              <a:t>e	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 spc="5">
                <a:latin typeface="Arial"/>
                <a:cs typeface="Arial"/>
              </a:rPr>
              <a:t>h</a:t>
            </a:r>
            <a:r>
              <a:rPr dirty="0" sz="2000">
                <a:latin typeface="Arial"/>
                <a:cs typeface="Arial"/>
              </a:rPr>
              <a:t>e	r</a:t>
            </a:r>
            <a:r>
              <a:rPr dirty="0" sz="2000" spc="5">
                <a:latin typeface="Arial"/>
                <a:cs typeface="Arial"/>
              </a:rPr>
              <a:t>e</a:t>
            </a:r>
            <a:r>
              <a:rPr dirty="0" sz="2000" spc="-5">
                <a:latin typeface="Arial"/>
                <a:cs typeface="Arial"/>
              </a:rPr>
              <a:t>a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 spc="5">
                <a:latin typeface="Arial"/>
                <a:cs typeface="Arial"/>
              </a:rPr>
              <a:t>an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s	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 spc="-5">
                <a:latin typeface="Arial"/>
                <a:cs typeface="Arial"/>
              </a:rPr>
              <a:t>h</a:t>
            </a:r>
            <a:r>
              <a:rPr dirty="0" sz="2000" spc="5">
                <a:latin typeface="Arial"/>
                <a:cs typeface="Arial"/>
              </a:rPr>
              <a:t>a</a:t>
            </a:r>
            <a:r>
              <a:rPr dirty="0" sz="2000">
                <a:latin typeface="Arial"/>
                <a:cs typeface="Arial"/>
              </a:rPr>
              <a:t>t	</a:t>
            </a:r>
            <a:r>
              <a:rPr dirty="0" sz="2000" spc="5">
                <a:latin typeface="Arial"/>
                <a:cs typeface="Arial"/>
              </a:rPr>
              <a:t>u</a:t>
            </a:r>
            <a:r>
              <a:rPr dirty="0" sz="2000" spc="-5">
                <a:latin typeface="Arial"/>
                <a:cs typeface="Arial"/>
              </a:rPr>
              <a:t>n</a:t>
            </a:r>
            <a:r>
              <a:rPr dirty="0" sz="2000" spc="5">
                <a:latin typeface="Arial"/>
                <a:cs typeface="Arial"/>
              </a:rPr>
              <a:t>d</a:t>
            </a:r>
            <a:r>
              <a:rPr dirty="0" sz="2000" spc="-5">
                <a:latin typeface="Arial"/>
                <a:cs typeface="Arial"/>
              </a:rPr>
              <a:t>e</a:t>
            </a:r>
            <a:r>
              <a:rPr dirty="0" sz="2000">
                <a:latin typeface="Arial"/>
                <a:cs typeface="Arial"/>
              </a:rPr>
              <a:t>r</a:t>
            </a:r>
            <a:r>
              <a:rPr dirty="0" sz="2000" spc="5">
                <a:latin typeface="Arial"/>
                <a:cs typeface="Arial"/>
              </a:rPr>
              <a:t>g</a:t>
            </a:r>
            <a:r>
              <a:rPr dirty="0" sz="2000">
                <a:latin typeface="Arial"/>
                <a:cs typeface="Arial"/>
              </a:rPr>
              <a:t>o	</a:t>
            </a:r>
            <a:r>
              <a:rPr dirty="0" sz="2000" spc="10">
                <a:latin typeface="Arial"/>
                <a:cs typeface="Arial"/>
              </a:rPr>
              <a:t>r</a:t>
            </a:r>
            <a:r>
              <a:rPr dirty="0" sz="2000" spc="-5">
                <a:latin typeface="Arial"/>
                <a:cs typeface="Arial"/>
              </a:rPr>
              <a:t>e</a:t>
            </a:r>
            <a:r>
              <a:rPr dirty="0" sz="2000" spc="5">
                <a:latin typeface="Arial"/>
                <a:cs typeface="Arial"/>
              </a:rPr>
              <a:t>du</a:t>
            </a:r>
            <a:r>
              <a:rPr dirty="0" sz="2000">
                <a:latin typeface="Arial"/>
                <a:cs typeface="Arial"/>
              </a:rPr>
              <a:t>ct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 spc="5">
                <a:latin typeface="Arial"/>
                <a:cs typeface="Arial"/>
              </a:rPr>
              <a:t>o</a:t>
            </a:r>
            <a:r>
              <a:rPr dirty="0" sz="2000">
                <a:latin typeface="Arial"/>
                <a:cs typeface="Arial"/>
              </a:rPr>
              <a:t>n	-	</a:t>
            </a:r>
            <a:r>
              <a:rPr dirty="0" sz="2000" spc="-5">
                <a:latin typeface="Arial"/>
                <a:cs typeface="Arial"/>
              </a:rPr>
              <a:t>o</a:t>
            </a:r>
            <a:r>
              <a:rPr dirty="0" sz="2000">
                <a:latin typeface="Arial"/>
                <a:cs typeface="Arial"/>
              </a:rPr>
              <a:t>x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 spc="5">
                <a:latin typeface="Arial"/>
                <a:cs typeface="Arial"/>
              </a:rPr>
              <a:t>da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 spc="5">
                <a:latin typeface="Arial"/>
                <a:cs typeface="Arial"/>
              </a:rPr>
              <a:t>o</a:t>
            </a:r>
            <a:r>
              <a:rPr dirty="0" sz="2000">
                <a:latin typeface="Arial"/>
                <a:cs typeface="Arial"/>
              </a:rPr>
              <a:t>n  </a:t>
            </a:r>
            <a:r>
              <a:rPr dirty="0" sz="2000">
                <a:latin typeface="Arial"/>
                <a:cs typeface="Arial"/>
              </a:rPr>
              <a:t>include </a:t>
            </a:r>
            <a:r>
              <a:rPr dirty="0" sz="2000" spc="-5">
                <a:latin typeface="Arial"/>
                <a:cs typeface="Arial"/>
              </a:rPr>
              <a:t>their </a:t>
            </a:r>
            <a:r>
              <a:rPr dirty="0" sz="2000">
                <a:latin typeface="Arial"/>
                <a:cs typeface="Arial"/>
              </a:rPr>
              <a:t>product, and calculate </a:t>
            </a:r>
            <a:r>
              <a:rPr dirty="0" sz="2000" spc="-5">
                <a:latin typeface="Arial"/>
                <a:cs typeface="Arial"/>
              </a:rPr>
              <a:t>its oxidation </a:t>
            </a:r>
            <a:r>
              <a:rPr dirty="0" sz="2000">
                <a:latin typeface="Arial"/>
                <a:cs typeface="Arial"/>
              </a:rPr>
              <a:t>number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change</a:t>
            </a:r>
            <a:endParaRPr sz="2000">
              <a:latin typeface="Arial"/>
              <a:cs typeface="Arial"/>
            </a:endParaRPr>
          </a:p>
          <a:p>
            <a:pPr marL="927100" indent="-914400">
              <a:lnSpc>
                <a:spcPct val="100000"/>
              </a:lnSpc>
              <a:buAutoNum type="alphaLcPeriod"/>
              <a:tabLst>
                <a:tab pos="926465" algn="l"/>
                <a:tab pos="927100" algn="l"/>
              </a:tabLst>
            </a:pPr>
            <a:r>
              <a:rPr dirty="0" sz="2000" spc="-5">
                <a:latin typeface="Arial"/>
                <a:cs typeface="Arial"/>
              </a:rPr>
              <a:t>Determine the reactant behaves </a:t>
            </a:r>
            <a:r>
              <a:rPr dirty="0" sz="2000">
                <a:latin typeface="Arial"/>
                <a:cs typeface="Arial"/>
              </a:rPr>
              <a:t>as </a:t>
            </a:r>
            <a:r>
              <a:rPr dirty="0" sz="2000" spc="-5">
                <a:latin typeface="Arial"/>
                <a:cs typeface="Arial"/>
              </a:rPr>
              <a:t>oxidant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50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reductant.</a:t>
            </a:r>
            <a:endParaRPr sz="200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  <a:spcBef>
                <a:spcPts val="1340"/>
              </a:spcBef>
            </a:pPr>
            <a:r>
              <a:rPr dirty="0" sz="2000" spc="-5">
                <a:latin typeface="Arial"/>
                <a:cs typeface="Arial"/>
              </a:rPr>
              <a:t>Answer:</a:t>
            </a:r>
            <a:endParaRPr sz="2000">
              <a:latin typeface="Arial"/>
              <a:cs typeface="Arial"/>
            </a:endParaRPr>
          </a:p>
          <a:p>
            <a:pPr lvl="1" marL="440055" indent="-351790">
              <a:lnSpc>
                <a:spcPct val="100000"/>
              </a:lnSpc>
              <a:buAutoNum type="alphaLcPeriod"/>
              <a:tabLst>
                <a:tab pos="440055" algn="l"/>
                <a:tab pos="440690" algn="l"/>
              </a:tabLst>
            </a:pPr>
            <a:r>
              <a:rPr dirty="0" sz="2000" spc="-5">
                <a:latin typeface="Arial"/>
                <a:cs typeface="Arial"/>
              </a:rPr>
              <a:t>In the </a:t>
            </a:r>
            <a:r>
              <a:rPr dirty="0" sz="2000">
                <a:latin typeface="Arial"/>
                <a:cs typeface="Arial"/>
              </a:rPr>
              <a:t>redox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reaction: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23669" y="3365500"/>
            <a:ext cx="629285" cy="613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2315"/>
              </a:lnSpc>
              <a:spcBef>
                <a:spcPts val="100"/>
              </a:spcBef>
            </a:pPr>
            <a:r>
              <a:rPr dirty="0" baseline="16666" sz="3000">
                <a:latin typeface="Arial"/>
                <a:cs typeface="Arial"/>
              </a:rPr>
              <a:t>3</a:t>
            </a:r>
            <a:r>
              <a:rPr dirty="0" baseline="16666" sz="3000" spc="-104">
                <a:latin typeface="Arial"/>
                <a:cs typeface="Arial"/>
              </a:rPr>
              <a:t> </a:t>
            </a:r>
            <a:r>
              <a:rPr dirty="0" u="heavy" baseline="16666" sz="3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dirty="0" sz="1150">
                <a:latin typeface="Arial"/>
                <a:cs typeface="Arial"/>
              </a:rPr>
              <a:t>(s)</a:t>
            </a:r>
            <a:endParaRPr sz="1150">
              <a:latin typeface="Arial"/>
              <a:cs typeface="Arial"/>
            </a:endParaRPr>
          </a:p>
          <a:p>
            <a:pPr marL="317500">
              <a:lnSpc>
                <a:spcPts val="2315"/>
              </a:lnSpc>
            </a:pPr>
            <a:r>
              <a:rPr dirty="0" sz="200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86686" y="3234689"/>
            <a:ext cx="1536700" cy="74422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30"/>
              </a:spcBef>
              <a:tabLst>
                <a:tab pos="396875" algn="l"/>
              </a:tabLst>
            </a:pPr>
            <a:r>
              <a:rPr dirty="0" sz="2000">
                <a:latin typeface="Arial"/>
                <a:cs typeface="Arial"/>
              </a:rPr>
              <a:t>+	2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K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baseline="-28985" sz="1725">
                <a:latin typeface="Arial"/>
                <a:cs typeface="Arial"/>
              </a:rPr>
              <a:t>3(s)</a:t>
            </a:r>
            <a:endParaRPr baseline="-28985" sz="1725">
              <a:latin typeface="Arial"/>
              <a:cs typeface="Arial"/>
            </a:endParaRPr>
          </a:p>
          <a:p>
            <a:pPr marL="679450">
              <a:lnSpc>
                <a:spcPct val="100000"/>
              </a:lnSpc>
              <a:spcBef>
                <a:spcPts val="430"/>
              </a:spcBef>
            </a:pPr>
            <a:r>
              <a:rPr dirty="0" sz="2000">
                <a:latin typeface="Arial"/>
                <a:cs typeface="Arial"/>
              </a:rPr>
              <a:t>(+5)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56835" y="3365500"/>
            <a:ext cx="918210" cy="613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2315"/>
              </a:lnSpc>
              <a:spcBef>
                <a:spcPts val="100"/>
              </a:spcBef>
            </a:pPr>
            <a:r>
              <a:rPr dirty="0" baseline="16666" sz="3000">
                <a:latin typeface="Arial"/>
                <a:cs typeface="Arial"/>
              </a:rPr>
              <a:t>3</a:t>
            </a:r>
            <a:r>
              <a:rPr dirty="0" baseline="16666" sz="3000" spc="-97">
                <a:latin typeface="Arial"/>
                <a:cs typeface="Arial"/>
              </a:rPr>
              <a:t> </a:t>
            </a:r>
            <a:r>
              <a:rPr dirty="0" u="heavy" baseline="16666" sz="3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dirty="0" baseline="16666" sz="3000">
                <a:latin typeface="Arial"/>
                <a:cs typeface="Arial"/>
              </a:rPr>
              <a:t>O</a:t>
            </a:r>
            <a:r>
              <a:rPr dirty="0" sz="1150">
                <a:latin typeface="Arial"/>
                <a:cs typeface="Arial"/>
              </a:rPr>
              <a:t>2(g)</a:t>
            </a:r>
            <a:endParaRPr sz="1150">
              <a:latin typeface="Arial"/>
              <a:cs typeface="Arial"/>
            </a:endParaRPr>
          </a:p>
          <a:p>
            <a:pPr marL="107950">
              <a:lnSpc>
                <a:spcPts val="2315"/>
              </a:lnSpc>
            </a:pPr>
            <a:r>
              <a:rPr dirty="0" sz="2000">
                <a:latin typeface="Arial"/>
                <a:cs typeface="Arial"/>
              </a:rPr>
              <a:t>(+4)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48096" y="3234689"/>
            <a:ext cx="1327150" cy="74422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algn="r" marR="43180">
              <a:lnSpc>
                <a:spcPct val="100000"/>
              </a:lnSpc>
              <a:spcBef>
                <a:spcPts val="530"/>
              </a:spcBef>
              <a:tabLst>
                <a:tab pos="429895" algn="l"/>
              </a:tabLst>
            </a:pPr>
            <a:r>
              <a:rPr dirty="0" sz="2000">
                <a:latin typeface="Arial"/>
                <a:cs typeface="Arial"/>
              </a:rPr>
              <a:t>+	2</a:t>
            </a:r>
            <a:r>
              <a:rPr dirty="0" sz="2000" spc="-9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K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</a:t>
            </a:r>
            <a:r>
              <a:rPr dirty="0" baseline="-28985" sz="1725">
                <a:latin typeface="Arial"/>
                <a:cs typeface="Arial"/>
              </a:rPr>
              <a:t>(s)</a:t>
            </a:r>
            <a:endParaRPr baseline="-28985" sz="1725">
              <a:latin typeface="Arial"/>
              <a:cs typeface="Arial"/>
            </a:endParaRPr>
          </a:p>
          <a:p>
            <a:pPr algn="r" marR="73660">
              <a:lnSpc>
                <a:spcPct val="100000"/>
              </a:lnSpc>
              <a:spcBef>
                <a:spcPts val="430"/>
              </a:spcBef>
            </a:pPr>
            <a:r>
              <a:rPr dirty="0" sz="2000">
                <a:latin typeface="Arial"/>
                <a:cs typeface="Arial"/>
              </a:rPr>
              <a:t>(-</a:t>
            </a:r>
            <a:r>
              <a:rPr dirty="0" sz="2000" spc="5">
                <a:latin typeface="Arial"/>
                <a:cs typeface="Arial"/>
              </a:rPr>
              <a:t>1</a:t>
            </a:r>
            <a:r>
              <a:rPr dirty="0" sz="200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95069" y="4127500"/>
            <a:ext cx="6649720" cy="12992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490210" algn="l"/>
              </a:tabLst>
            </a:pPr>
            <a:r>
              <a:rPr dirty="0" sz="2000" spc="-10">
                <a:latin typeface="Times New Roman"/>
                <a:cs typeface="Times New Roman"/>
              </a:rPr>
              <a:t>Element atoms </a:t>
            </a:r>
            <a:r>
              <a:rPr dirty="0" sz="2000">
                <a:latin typeface="Times New Roman"/>
                <a:cs typeface="Times New Roman"/>
              </a:rPr>
              <a:t>undergo change </a:t>
            </a:r>
            <a:r>
              <a:rPr dirty="0" sz="2000" spc="-5">
                <a:latin typeface="Times New Roman"/>
                <a:cs typeface="Times New Roman"/>
              </a:rPr>
              <a:t>in</a:t>
            </a:r>
            <a:r>
              <a:rPr dirty="0" sz="2000" spc="11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oxidation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	</a:t>
            </a:r>
            <a:r>
              <a:rPr dirty="0" sz="2000" spc="-10">
                <a:latin typeface="Times New Roman"/>
                <a:cs typeface="Times New Roman"/>
              </a:rPr>
              <a:t>is:</a:t>
            </a:r>
            <a:endParaRPr sz="2000">
              <a:latin typeface="Times New Roman"/>
              <a:cs typeface="Times New Roman"/>
            </a:endParaRPr>
          </a:p>
          <a:p>
            <a:pPr marL="250825" indent="-213360">
              <a:lnSpc>
                <a:spcPct val="100000"/>
              </a:lnSpc>
              <a:buChar char="-"/>
              <a:tabLst>
                <a:tab pos="250825" algn="l"/>
                <a:tab pos="251460" algn="l"/>
                <a:tab pos="519430" algn="l"/>
              </a:tabLst>
            </a:pPr>
            <a:r>
              <a:rPr dirty="0" sz="2000">
                <a:latin typeface="Times New Roman"/>
                <a:cs typeface="Times New Roman"/>
              </a:rPr>
              <a:t>S	: </a:t>
            </a:r>
            <a:r>
              <a:rPr dirty="0" sz="2000" spc="-5">
                <a:latin typeface="Times New Roman"/>
                <a:cs typeface="Times New Roman"/>
              </a:rPr>
              <a:t>oxidation number </a:t>
            </a:r>
            <a:r>
              <a:rPr dirty="0" sz="2000">
                <a:latin typeface="Times New Roman"/>
                <a:cs typeface="Times New Roman"/>
              </a:rPr>
              <a:t>of S </a:t>
            </a:r>
            <a:r>
              <a:rPr dirty="0" sz="2000" spc="-5" b="1">
                <a:latin typeface="Times New Roman"/>
                <a:cs typeface="Times New Roman"/>
              </a:rPr>
              <a:t>increases </a:t>
            </a:r>
            <a:r>
              <a:rPr dirty="0" sz="2000">
                <a:latin typeface="Times New Roman"/>
                <a:cs typeface="Times New Roman"/>
              </a:rPr>
              <a:t>from 0 </a:t>
            </a:r>
            <a:r>
              <a:rPr dirty="0" sz="2000" spc="-5">
                <a:latin typeface="Times New Roman"/>
                <a:cs typeface="Times New Roman"/>
              </a:rPr>
              <a:t>to</a:t>
            </a:r>
            <a:r>
              <a:rPr dirty="0" sz="2000" spc="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+4</a:t>
            </a:r>
            <a:endParaRPr sz="2000">
              <a:latin typeface="Times New Roman"/>
              <a:cs typeface="Times New Roman"/>
            </a:endParaRPr>
          </a:p>
          <a:p>
            <a:pPr marL="250190" indent="-212090">
              <a:lnSpc>
                <a:spcPct val="100000"/>
              </a:lnSpc>
              <a:spcBef>
                <a:spcPts val="90"/>
              </a:spcBef>
              <a:buChar char="-"/>
              <a:tabLst>
                <a:tab pos="249554" algn="l"/>
                <a:tab pos="250190" algn="l"/>
              </a:tabLst>
            </a:pPr>
            <a:r>
              <a:rPr dirty="0" baseline="2777" sz="3000">
                <a:latin typeface="Times New Roman"/>
                <a:cs typeface="Times New Roman"/>
              </a:rPr>
              <a:t>Cl : </a:t>
            </a:r>
            <a:r>
              <a:rPr dirty="0" baseline="2777" sz="3000" spc="-7">
                <a:latin typeface="Times New Roman"/>
                <a:cs typeface="Times New Roman"/>
              </a:rPr>
              <a:t>oxidation number </a:t>
            </a:r>
            <a:r>
              <a:rPr dirty="0" baseline="2777" sz="3000">
                <a:latin typeface="Times New Roman"/>
                <a:cs typeface="Times New Roman"/>
              </a:rPr>
              <a:t>of </a:t>
            </a:r>
            <a:r>
              <a:rPr dirty="0" baseline="2777" sz="3000" spc="-15">
                <a:latin typeface="Times New Roman"/>
                <a:cs typeface="Times New Roman"/>
              </a:rPr>
              <a:t>Cl </a:t>
            </a:r>
            <a:r>
              <a:rPr dirty="0" baseline="2777" sz="3000" spc="-7">
                <a:latin typeface="Times New Roman"/>
                <a:cs typeface="Times New Roman"/>
              </a:rPr>
              <a:t>element atom in </a:t>
            </a:r>
            <a:r>
              <a:rPr dirty="0" baseline="2777" sz="3000" spc="15">
                <a:latin typeface="Times New Roman"/>
                <a:cs typeface="Times New Roman"/>
              </a:rPr>
              <a:t>KClO</a:t>
            </a:r>
            <a:r>
              <a:rPr dirty="0" baseline="-24154" sz="1725" spc="15">
                <a:latin typeface="Times New Roman"/>
                <a:cs typeface="Times New Roman"/>
              </a:rPr>
              <a:t>3</a:t>
            </a:r>
            <a:r>
              <a:rPr dirty="0" baseline="-24154" sz="1725" spc="412">
                <a:latin typeface="Times New Roman"/>
                <a:cs typeface="Times New Roman"/>
              </a:rPr>
              <a:t> </a:t>
            </a:r>
            <a:r>
              <a:rPr dirty="0" baseline="2777" sz="3000" spc="-7" b="1">
                <a:latin typeface="Times New Roman"/>
                <a:cs typeface="Times New Roman"/>
              </a:rPr>
              <a:t>decreases</a:t>
            </a:r>
            <a:endParaRPr baseline="2777" sz="3000">
              <a:latin typeface="Times New Roman"/>
              <a:cs typeface="Times New Roman"/>
            </a:endParaRPr>
          </a:p>
          <a:p>
            <a:pPr marL="678180">
              <a:lnSpc>
                <a:spcPct val="100000"/>
              </a:lnSpc>
              <a:spcBef>
                <a:spcPts val="340"/>
              </a:spcBef>
            </a:pPr>
            <a:r>
              <a:rPr dirty="0" sz="2000">
                <a:latin typeface="Times New Roman"/>
                <a:cs typeface="Times New Roman"/>
              </a:rPr>
              <a:t>from </a:t>
            </a:r>
            <a:r>
              <a:rPr dirty="0" sz="2000" spc="-5">
                <a:latin typeface="Times New Roman"/>
                <a:cs typeface="Times New Roman"/>
              </a:rPr>
              <a:t>+5 to</a:t>
            </a:r>
            <a:r>
              <a:rPr dirty="0" sz="2000">
                <a:latin typeface="Times New Roman"/>
                <a:cs typeface="Times New Roman"/>
              </a:rPr>
              <a:t> -1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06140" y="762000"/>
            <a:ext cx="78486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884365" y="3412490"/>
            <a:ext cx="587692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1600" y="1295400"/>
            <a:ext cx="4572000" cy="533400"/>
          </a:xfrm>
          <a:custGeom>
            <a:avLst/>
            <a:gdLst/>
            <a:ahLst/>
            <a:cxnLst/>
            <a:rect l="l" t="t" r="r" b="b"/>
            <a:pathLst>
              <a:path w="4572000" h="533400">
                <a:moveTo>
                  <a:pt x="0" y="0"/>
                </a:moveTo>
                <a:lnTo>
                  <a:pt x="0" y="500379"/>
                </a:lnTo>
                <a:lnTo>
                  <a:pt x="7619" y="515620"/>
                </a:lnTo>
                <a:lnTo>
                  <a:pt x="41909" y="525779"/>
                </a:lnTo>
                <a:lnTo>
                  <a:pt x="90169" y="533400"/>
                </a:lnTo>
                <a:lnTo>
                  <a:pt x="4398010" y="530860"/>
                </a:lnTo>
                <a:lnTo>
                  <a:pt x="4445000" y="525779"/>
                </a:lnTo>
                <a:lnTo>
                  <a:pt x="4489450" y="518160"/>
                </a:lnTo>
                <a:lnTo>
                  <a:pt x="4517390" y="504189"/>
                </a:lnTo>
                <a:lnTo>
                  <a:pt x="4517390" y="266700"/>
                </a:lnTo>
                <a:lnTo>
                  <a:pt x="4572000" y="293370"/>
                </a:lnTo>
                <a:lnTo>
                  <a:pt x="4517390" y="0"/>
                </a:lnTo>
                <a:lnTo>
                  <a:pt x="4452620" y="285750"/>
                </a:lnTo>
                <a:lnTo>
                  <a:pt x="4509770" y="270510"/>
                </a:lnTo>
              </a:path>
              <a:path w="4572000" h="533400">
                <a:moveTo>
                  <a:pt x="0" y="0"/>
                </a:moveTo>
                <a:lnTo>
                  <a:pt x="0" y="0"/>
                </a:lnTo>
              </a:path>
              <a:path w="4572000" h="533400">
                <a:moveTo>
                  <a:pt x="4572000" y="533400"/>
                </a:moveTo>
                <a:lnTo>
                  <a:pt x="4572000" y="5334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2270" y="163829"/>
            <a:ext cx="2870200" cy="3302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dirty="0" sz="2000" spc="-5">
                <a:solidFill>
                  <a:srgbClr val="000000"/>
                </a:solidFill>
                <a:latin typeface="Arial"/>
                <a:cs typeface="Arial"/>
              </a:rPr>
              <a:t>b.	In the </a:t>
            </a:r>
            <a:r>
              <a:rPr dirty="0" sz="2000">
                <a:solidFill>
                  <a:srgbClr val="000000"/>
                </a:solidFill>
                <a:latin typeface="Arial"/>
                <a:cs typeface="Arial"/>
              </a:rPr>
              <a:t>redox</a:t>
            </a:r>
            <a:r>
              <a:rPr dirty="0" sz="2000" spc="-85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00000"/>
                </a:solidFill>
                <a:latin typeface="Arial"/>
                <a:cs typeface="Arial"/>
              </a:rPr>
              <a:t>reaction: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8700" y="544829"/>
            <a:ext cx="63119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16666" sz="3000">
                <a:latin typeface="Arial"/>
                <a:cs typeface="Arial"/>
              </a:rPr>
              <a:t>3</a:t>
            </a:r>
            <a:r>
              <a:rPr dirty="0" baseline="16666" sz="3000" spc="-82">
                <a:latin typeface="Arial"/>
                <a:cs typeface="Arial"/>
              </a:rPr>
              <a:t> </a:t>
            </a:r>
            <a:r>
              <a:rPr dirty="0" u="heavy" baseline="16666" sz="3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dirty="0" sz="1150">
                <a:latin typeface="Arial"/>
                <a:cs typeface="Arial"/>
              </a:rPr>
              <a:t>(s)</a:t>
            </a:r>
            <a:endParaRPr sz="11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38020" y="468629"/>
            <a:ext cx="159956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70534" algn="l"/>
              </a:tabLst>
            </a:pPr>
            <a:r>
              <a:rPr dirty="0" sz="2000">
                <a:latin typeface="Arial"/>
                <a:cs typeface="Arial"/>
              </a:rPr>
              <a:t>+	2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K</a:t>
            </a:r>
            <a:r>
              <a:rPr dirty="0" u="heavy" sz="2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baseline="-28985" sz="1725">
                <a:latin typeface="Arial"/>
                <a:cs typeface="Arial"/>
              </a:rPr>
              <a:t>3(s)</a:t>
            </a:r>
            <a:endParaRPr baseline="-28985" sz="1725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92572" y="544829"/>
            <a:ext cx="9245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16666" sz="3000">
                <a:latin typeface="Arial"/>
                <a:cs typeface="Arial"/>
              </a:rPr>
              <a:t>3</a:t>
            </a:r>
            <a:r>
              <a:rPr dirty="0" baseline="16666" sz="3000" spc="-15">
                <a:latin typeface="Arial"/>
                <a:cs typeface="Arial"/>
              </a:rPr>
              <a:t> </a:t>
            </a:r>
            <a:r>
              <a:rPr dirty="0" u="heavy" baseline="16666" sz="3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dirty="0" baseline="16666" sz="3000">
                <a:latin typeface="Arial"/>
                <a:cs typeface="Arial"/>
              </a:rPr>
              <a:t>O</a:t>
            </a:r>
            <a:r>
              <a:rPr dirty="0" sz="1150">
                <a:latin typeface="Arial"/>
                <a:cs typeface="Arial"/>
              </a:rPr>
              <a:t>2(g)</a:t>
            </a:r>
            <a:endParaRPr sz="11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92290" y="468629"/>
            <a:ext cx="17399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+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22869" y="468629"/>
            <a:ext cx="87249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2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K</a:t>
            </a:r>
            <a:r>
              <a:rPr dirty="0" u="heavy" sz="2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</a:t>
            </a:r>
            <a:r>
              <a:rPr dirty="0" baseline="-28985" sz="1725">
                <a:latin typeface="Arial"/>
                <a:cs typeface="Arial"/>
              </a:rPr>
              <a:t>(s)</a:t>
            </a:r>
            <a:endParaRPr baseline="-28985" sz="1725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9469" y="1132840"/>
            <a:ext cx="1670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86636" y="1132840"/>
            <a:ext cx="486409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0">
                <a:latin typeface="Arial"/>
                <a:cs typeface="Arial"/>
              </a:rPr>
              <a:t>(</a:t>
            </a:r>
            <a:r>
              <a:rPr dirty="0" sz="2000">
                <a:latin typeface="Arial"/>
                <a:cs typeface="Arial"/>
              </a:rPr>
              <a:t>+</a:t>
            </a:r>
            <a:r>
              <a:rPr dirty="0" sz="2000" spc="5">
                <a:latin typeface="Arial"/>
                <a:cs typeface="Arial"/>
              </a:rPr>
              <a:t>5</a:t>
            </a:r>
            <a:r>
              <a:rPr dirty="0" sz="200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55029" y="1558290"/>
            <a:ext cx="7061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(</a:t>
            </a:r>
            <a:r>
              <a:rPr dirty="0" sz="2400" spc="5">
                <a:latin typeface="Times New Roman"/>
                <a:cs typeface="Times New Roman"/>
              </a:rPr>
              <a:t>+</a:t>
            </a:r>
            <a:r>
              <a:rPr dirty="0" sz="2400">
                <a:latin typeface="Times New Roman"/>
                <a:cs typeface="Times New Roman"/>
              </a:rPr>
              <a:t>12)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95600" y="1295400"/>
            <a:ext cx="5334000" cy="1447800"/>
          </a:xfrm>
          <a:custGeom>
            <a:avLst/>
            <a:gdLst/>
            <a:ahLst/>
            <a:cxnLst/>
            <a:rect l="l" t="t" r="r" b="b"/>
            <a:pathLst>
              <a:path w="5334000" h="1447800">
                <a:moveTo>
                  <a:pt x="0" y="0"/>
                </a:moveTo>
                <a:lnTo>
                  <a:pt x="0" y="1360170"/>
                </a:lnTo>
                <a:lnTo>
                  <a:pt x="7619" y="1399539"/>
                </a:lnTo>
                <a:lnTo>
                  <a:pt x="48260" y="1427479"/>
                </a:lnTo>
                <a:lnTo>
                  <a:pt x="104139" y="1447800"/>
                </a:lnTo>
                <a:lnTo>
                  <a:pt x="5129530" y="1440179"/>
                </a:lnTo>
                <a:lnTo>
                  <a:pt x="5185409" y="1427479"/>
                </a:lnTo>
                <a:lnTo>
                  <a:pt x="5237480" y="1408429"/>
                </a:lnTo>
                <a:lnTo>
                  <a:pt x="5269230" y="1367789"/>
                </a:lnTo>
                <a:lnTo>
                  <a:pt x="5269230" y="723900"/>
                </a:lnTo>
                <a:lnTo>
                  <a:pt x="5334000" y="796289"/>
                </a:lnTo>
                <a:lnTo>
                  <a:pt x="5269230" y="0"/>
                </a:lnTo>
                <a:lnTo>
                  <a:pt x="5194300" y="775970"/>
                </a:lnTo>
                <a:lnTo>
                  <a:pt x="5260340" y="736600"/>
                </a:lnTo>
              </a:path>
              <a:path w="5334000" h="1447800">
                <a:moveTo>
                  <a:pt x="0" y="0"/>
                </a:moveTo>
                <a:lnTo>
                  <a:pt x="0" y="0"/>
                </a:lnTo>
              </a:path>
              <a:path w="5334000" h="1447800">
                <a:moveTo>
                  <a:pt x="5334000" y="1447800"/>
                </a:moveTo>
                <a:lnTo>
                  <a:pt x="5334000" y="1447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486660" y="1891029"/>
            <a:ext cx="608520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The total increasing o.n. of S (three </a:t>
            </a:r>
            <a:r>
              <a:rPr dirty="0" sz="2400" spc="-5">
                <a:latin typeface="Times New Roman"/>
                <a:cs typeface="Times New Roman"/>
              </a:rPr>
              <a:t>atoms) </a:t>
            </a:r>
            <a:r>
              <a:rPr dirty="0" sz="2400" spc="5">
                <a:latin typeface="Times New Roman"/>
                <a:cs typeface="Times New Roman"/>
              </a:rPr>
              <a:t>is</a:t>
            </a:r>
            <a:r>
              <a:rPr dirty="0" sz="2400" spc="-1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+12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41929" y="1086273"/>
            <a:ext cx="4798060" cy="798830"/>
          </a:xfrm>
          <a:prstGeom prst="rect">
            <a:avLst/>
          </a:prstGeom>
        </p:spPr>
        <p:txBody>
          <a:bodyPr wrap="square" lIns="0" tIns="59055" rIns="0" bIns="0" rtlCol="0" vert="horz">
            <a:spAutoFit/>
          </a:bodyPr>
          <a:lstStyle/>
          <a:p>
            <a:pPr marL="2011045">
              <a:lnSpc>
                <a:spcPct val="100000"/>
              </a:lnSpc>
              <a:spcBef>
                <a:spcPts val="465"/>
              </a:spcBef>
              <a:tabLst>
                <a:tab pos="4363085" algn="l"/>
              </a:tabLst>
            </a:pPr>
            <a:r>
              <a:rPr dirty="0" sz="2000">
                <a:latin typeface="Arial"/>
                <a:cs typeface="Arial"/>
              </a:rPr>
              <a:t>(+4)	(-1)</a:t>
            </a:r>
            <a:endParaRPr sz="20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440"/>
              </a:spcBef>
            </a:pPr>
            <a:r>
              <a:rPr dirty="0" sz="2400">
                <a:latin typeface="Times New Roman"/>
                <a:cs typeface="Times New Roman"/>
              </a:rPr>
              <a:t>S </a:t>
            </a:r>
            <a:r>
              <a:rPr dirty="0" sz="2400" spc="5">
                <a:latin typeface="Times New Roman"/>
                <a:cs typeface="Times New Roman"/>
              </a:rPr>
              <a:t>is </a:t>
            </a:r>
            <a:r>
              <a:rPr dirty="0" sz="2400">
                <a:latin typeface="Times New Roman"/>
                <a:cs typeface="Times New Roman"/>
              </a:rPr>
              <a:t>oxidized into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SO</a:t>
            </a:r>
            <a:r>
              <a:rPr dirty="0" baseline="-23809" sz="2100" spc="-15">
                <a:latin typeface="Times New Roman"/>
                <a:cs typeface="Times New Roman"/>
              </a:rPr>
              <a:t>2</a:t>
            </a:r>
            <a:endParaRPr baseline="-23809" sz="2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93289" y="2437129"/>
            <a:ext cx="393572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6944" sz="3600" spc="-75">
                <a:latin typeface="Times New Roman"/>
                <a:cs typeface="Times New Roman"/>
              </a:rPr>
              <a:t>(+10)</a:t>
            </a:r>
            <a:r>
              <a:rPr dirty="0" sz="2400" spc="-50">
                <a:latin typeface="Times New Roman"/>
                <a:cs typeface="Times New Roman"/>
              </a:rPr>
              <a:t>KClO</a:t>
            </a:r>
            <a:r>
              <a:rPr dirty="0" baseline="-27777" sz="2100" spc="-75">
                <a:latin typeface="Times New Roman"/>
                <a:cs typeface="Times New Roman"/>
              </a:rPr>
              <a:t>3 </a:t>
            </a:r>
            <a:r>
              <a:rPr dirty="0" sz="2400">
                <a:latin typeface="Times New Roman"/>
                <a:cs typeface="Times New Roman"/>
              </a:rPr>
              <a:t>is reduced into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KCl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2270" y="2787650"/>
            <a:ext cx="8328025" cy="652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35200">
              <a:lnSpc>
                <a:spcPts val="2710"/>
              </a:lnSpc>
              <a:spcBef>
                <a:spcPts val="100"/>
              </a:spcBef>
              <a:tabLst>
                <a:tab pos="6088380" algn="l"/>
              </a:tabLst>
            </a:pPr>
            <a:r>
              <a:rPr dirty="0" sz="2400">
                <a:latin typeface="Times New Roman"/>
                <a:cs typeface="Times New Roman"/>
              </a:rPr>
              <a:t>The total decreasing o.n.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of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Cl	(two atoms) </a:t>
            </a:r>
            <a:r>
              <a:rPr dirty="0" sz="2400" spc="5">
                <a:latin typeface="Times New Roman"/>
                <a:cs typeface="Times New Roman"/>
              </a:rPr>
              <a:t>is</a:t>
            </a:r>
            <a:r>
              <a:rPr dirty="0" sz="2400" spc="-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-12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230"/>
              </a:lnSpc>
              <a:tabLst>
                <a:tab pos="469265" algn="l"/>
              </a:tabLst>
            </a:pPr>
            <a:r>
              <a:rPr dirty="0" sz="2000">
                <a:latin typeface="Arial"/>
                <a:cs typeface="Arial"/>
              </a:rPr>
              <a:t>c.	</a:t>
            </a:r>
            <a:r>
              <a:rPr dirty="0" sz="2000" spc="-5">
                <a:latin typeface="Arial"/>
                <a:cs typeface="Arial"/>
              </a:rPr>
              <a:t>In the </a:t>
            </a:r>
            <a:r>
              <a:rPr dirty="0" sz="2000">
                <a:latin typeface="Arial"/>
                <a:cs typeface="Arial"/>
              </a:rPr>
              <a:t>redox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reaction: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28700" y="3491229"/>
            <a:ext cx="63119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16666" sz="3000">
                <a:latin typeface="Arial"/>
                <a:cs typeface="Arial"/>
              </a:rPr>
              <a:t>3</a:t>
            </a:r>
            <a:r>
              <a:rPr dirty="0" baseline="16666" sz="3000" spc="-82">
                <a:latin typeface="Arial"/>
                <a:cs typeface="Arial"/>
              </a:rPr>
              <a:t> </a:t>
            </a:r>
            <a:r>
              <a:rPr dirty="0" u="heavy" baseline="16666" sz="3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dirty="0" sz="1150">
                <a:latin typeface="Arial"/>
                <a:cs typeface="Arial"/>
              </a:rPr>
              <a:t>(s)</a:t>
            </a:r>
            <a:endParaRPr sz="11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38020" y="3415029"/>
            <a:ext cx="159956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70534" algn="l"/>
              </a:tabLst>
            </a:pPr>
            <a:r>
              <a:rPr dirty="0" sz="2000">
                <a:latin typeface="Arial"/>
                <a:cs typeface="Arial"/>
              </a:rPr>
              <a:t>+	2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K</a:t>
            </a:r>
            <a:r>
              <a:rPr dirty="0" u="heavy" sz="2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baseline="-28985" sz="1725">
                <a:latin typeface="Arial"/>
                <a:cs typeface="Arial"/>
              </a:rPr>
              <a:t>3(s)</a:t>
            </a:r>
            <a:endParaRPr baseline="-28985" sz="1725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92572" y="3491229"/>
            <a:ext cx="9245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16666" sz="3000">
                <a:latin typeface="Arial"/>
                <a:cs typeface="Arial"/>
              </a:rPr>
              <a:t>3</a:t>
            </a:r>
            <a:r>
              <a:rPr dirty="0" baseline="16666" sz="3000" spc="-15">
                <a:latin typeface="Arial"/>
                <a:cs typeface="Arial"/>
              </a:rPr>
              <a:t> </a:t>
            </a:r>
            <a:r>
              <a:rPr dirty="0" u="heavy" baseline="16666" sz="3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dirty="0" baseline="16666" sz="3000">
                <a:latin typeface="Arial"/>
                <a:cs typeface="Arial"/>
              </a:rPr>
              <a:t>O</a:t>
            </a:r>
            <a:r>
              <a:rPr dirty="0" sz="1150">
                <a:latin typeface="Arial"/>
                <a:cs typeface="Arial"/>
              </a:rPr>
              <a:t>2(g)</a:t>
            </a:r>
            <a:endParaRPr sz="11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866890" y="3415029"/>
            <a:ext cx="174117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893444" algn="l"/>
              </a:tabLst>
            </a:pPr>
            <a:r>
              <a:rPr dirty="0" sz="2000">
                <a:latin typeface="Arial"/>
                <a:cs typeface="Arial"/>
              </a:rPr>
              <a:t>+	2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K</a:t>
            </a:r>
            <a:r>
              <a:rPr dirty="0" u="heavy" sz="2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</a:t>
            </a:r>
            <a:r>
              <a:rPr dirty="0" baseline="-28985" sz="1725">
                <a:latin typeface="Arial"/>
                <a:cs typeface="Arial"/>
              </a:rPr>
              <a:t>(s)</a:t>
            </a:r>
            <a:endParaRPr baseline="-28985" sz="1725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56310" y="1558290"/>
            <a:ext cx="10223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(0)</a:t>
            </a:r>
            <a:r>
              <a:rPr dirty="0" sz="2400" spc="-15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(Ox)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106919" y="2407920"/>
            <a:ext cx="15233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2195" algn="l"/>
              </a:tabLst>
            </a:pPr>
            <a:r>
              <a:rPr dirty="0" sz="2400" spc="5">
                <a:latin typeface="Times New Roman"/>
                <a:cs typeface="Times New Roman"/>
              </a:rPr>
              <a:t>(</a:t>
            </a:r>
            <a:r>
              <a:rPr dirty="0" sz="2400" spc="-15">
                <a:latin typeface="Times New Roman"/>
                <a:cs typeface="Times New Roman"/>
              </a:rPr>
              <a:t>R</a:t>
            </a:r>
            <a:r>
              <a:rPr dirty="0" sz="2400">
                <a:latin typeface="Times New Roman"/>
                <a:cs typeface="Times New Roman"/>
              </a:rPr>
              <a:t>ed)	</a:t>
            </a:r>
            <a:r>
              <a:rPr dirty="0" baseline="2314" sz="3600">
                <a:latin typeface="Times New Roman"/>
                <a:cs typeface="Times New Roman"/>
              </a:rPr>
              <a:t>(-</a:t>
            </a:r>
            <a:r>
              <a:rPr dirty="0" baseline="2314" sz="3600" spc="7">
                <a:latin typeface="Times New Roman"/>
                <a:cs typeface="Times New Roman"/>
              </a:rPr>
              <a:t>2</a:t>
            </a:r>
            <a:r>
              <a:rPr dirty="0" baseline="2314" sz="3600">
                <a:latin typeface="Times New Roman"/>
                <a:cs typeface="Times New Roman"/>
              </a:rPr>
              <a:t>)</a:t>
            </a:r>
            <a:endParaRPr baseline="2314" sz="3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39469" y="4079240"/>
            <a:ext cx="1670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86636" y="4079240"/>
            <a:ext cx="486409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0">
                <a:latin typeface="Arial"/>
                <a:cs typeface="Arial"/>
              </a:rPr>
              <a:t>(</a:t>
            </a:r>
            <a:r>
              <a:rPr dirty="0" sz="2000">
                <a:latin typeface="Arial"/>
                <a:cs typeface="Arial"/>
              </a:rPr>
              <a:t>+</a:t>
            </a:r>
            <a:r>
              <a:rPr dirty="0" sz="2000" spc="5">
                <a:latin typeface="Arial"/>
                <a:cs typeface="Arial"/>
              </a:rPr>
              <a:t>5</a:t>
            </a:r>
            <a:r>
              <a:rPr dirty="0" sz="200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92950" y="4079240"/>
            <a:ext cx="42164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(-</a:t>
            </a:r>
            <a:r>
              <a:rPr dirty="0" sz="2000" spc="5">
                <a:latin typeface="Arial"/>
                <a:cs typeface="Arial"/>
              </a:rPr>
              <a:t>1</a:t>
            </a:r>
            <a:r>
              <a:rPr dirty="0" sz="200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371600" y="4239259"/>
            <a:ext cx="6858000" cy="1447800"/>
          </a:xfrm>
          <a:custGeom>
            <a:avLst/>
            <a:gdLst/>
            <a:ahLst/>
            <a:cxnLst/>
            <a:rect l="l" t="t" r="r" b="b"/>
            <a:pathLst>
              <a:path w="6858000" h="1447800">
                <a:moveTo>
                  <a:pt x="0" y="0"/>
                </a:moveTo>
                <a:lnTo>
                  <a:pt x="0" y="500379"/>
                </a:lnTo>
                <a:lnTo>
                  <a:pt x="7619" y="515619"/>
                </a:lnTo>
                <a:lnTo>
                  <a:pt x="41909" y="525779"/>
                </a:lnTo>
                <a:lnTo>
                  <a:pt x="90169" y="533400"/>
                </a:lnTo>
                <a:lnTo>
                  <a:pt x="4398010" y="529589"/>
                </a:lnTo>
                <a:lnTo>
                  <a:pt x="4445000" y="525779"/>
                </a:lnTo>
                <a:lnTo>
                  <a:pt x="4489450" y="518159"/>
                </a:lnTo>
                <a:lnTo>
                  <a:pt x="4517390" y="502919"/>
                </a:lnTo>
                <a:lnTo>
                  <a:pt x="4517390" y="266700"/>
                </a:lnTo>
                <a:lnTo>
                  <a:pt x="4572000" y="293369"/>
                </a:lnTo>
                <a:lnTo>
                  <a:pt x="4517390" y="0"/>
                </a:lnTo>
                <a:lnTo>
                  <a:pt x="4452620" y="285750"/>
                </a:lnTo>
                <a:lnTo>
                  <a:pt x="4509770" y="270509"/>
                </a:lnTo>
              </a:path>
              <a:path w="6858000" h="1447800">
                <a:moveTo>
                  <a:pt x="0" y="0"/>
                </a:moveTo>
                <a:lnTo>
                  <a:pt x="0" y="0"/>
                </a:lnTo>
              </a:path>
              <a:path w="6858000" h="1447800">
                <a:moveTo>
                  <a:pt x="4572000" y="533400"/>
                </a:moveTo>
                <a:lnTo>
                  <a:pt x="4572000" y="533400"/>
                </a:lnTo>
              </a:path>
              <a:path w="6858000" h="1447800">
                <a:moveTo>
                  <a:pt x="1524000" y="0"/>
                </a:moveTo>
                <a:lnTo>
                  <a:pt x="1524000" y="1358899"/>
                </a:lnTo>
                <a:lnTo>
                  <a:pt x="1531620" y="1399539"/>
                </a:lnTo>
                <a:lnTo>
                  <a:pt x="1572260" y="1427480"/>
                </a:lnTo>
                <a:lnTo>
                  <a:pt x="1628139" y="1447799"/>
                </a:lnTo>
                <a:lnTo>
                  <a:pt x="6653530" y="1438909"/>
                </a:lnTo>
                <a:lnTo>
                  <a:pt x="6709409" y="1427480"/>
                </a:lnTo>
                <a:lnTo>
                  <a:pt x="6761480" y="1407159"/>
                </a:lnTo>
                <a:lnTo>
                  <a:pt x="6793230" y="1366520"/>
                </a:lnTo>
                <a:lnTo>
                  <a:pt x="6793230" y="723900"/>
                </a:lnTo>
                <a:lnTo>
                  <a:pt x="6858000" y="796289"/>
                </a:lnTo>
                <a:lnTo>
                  <a:pt x="6793230" y="0"/>
                </a:lnTo>
                <a:lnTo>
                  <a:pt x="6718300" y="775969"/>
                </a:lnTo>
                <a:lnTo>
                  <a:pt x="6784340" y="735329"/>
                </a:lnTo>
              </a:path>
              <a:path w="6858000" h="1447800">
                <a:moveTo>
                  <a:pt x="1524000" y="0"/>
                </a:moveTo>
                <a:lnTo>
                  <a:pt x="1524000" y="0"/>
                </a:lnTo>
              </a:path>
              <a:path w="6858000" h="1447800">
                <a:moveTo>
                  <a:pt x="6858000" y="1447799"/>
                </a:moveTo>
                <a:lnTo>
                  <a:pt x="6858000" y="1447799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686050" y="4035848"/>
            <a:ext cx="4410710" cy="1170305"/>
          </a:xfrm>
          <a:prstGeom prst="rect">
            <a:avLst/>
          </a:prstGeom>
        </p:spPr>
        <p:txBody>
          <a:bodyPr wrap="square" lIns="0" tIns="55880" rIns="0" bIns="0" rtlCol="0" vert="horz">
            <a:spAutoFit/>
          </a:bodyPr>
          <a:lstStyle/>
          <a:p>
            <a:pPr algn="ctr" marL="183515">
              <a:lnSpc>
                <a:spcPct val="100000"/>
              </a:lnSpc>
              <a:spcBef>
                <a:spcPts val="440"/>
              </a:spcBef>
            </a:pPr>
            <a:r>
              <a:rPr dirty="0" sz="2000">
                <a:latin typeface="Arial"/>
                <a:cs typeface="Arial"/>
              </a:rPr>
              <a:t>(+4)</a:t>
            </a:r>
            <a:endParaRPr sz="2000">
              <a:latin typeface="Arial"/>
              <a:cs typeface="Arial"/>
            </a:endParaRPr>
          </a:p>
          <a:p>
            <a:pPr marL="133350">
              <a:lnSpc>
                <a:spcPct val="100000"/>
              </a:lnSpc>
              <a:spcBef>
                <a:spcPts val="409"/>
              </a:spcBef>
            </a:pPr>
            <a:r>
              <a:rPr dirty="0" sz="2400">
                <a:latin typeface="Times New Roman"/>
                <a:cs typeface="Times New Roman"/>
              </a:rPr>
              <a:t>S </a:t>
            </a:r>
            <a:r>
              <a:rPr dirty="0" sz="2400" spc="-5">
                <a:latin typeface="Times New Roman"/>
                <a:cs typeface="Times New Roman"/>
              </a:rPr>
              <a:t>undergoes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5" b="1">
                <a:latin typeface="Times New Roman"/>
                <a:cs typeface="Times New Roman"/>
              </a:rPr>
              <a:t>oxidation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The </a:t>
            </a:r>
            <a:r>
              <a:rPr dirty="0" sz="2400" spc="-5">
                <a:latin typeface="Times New Roman"/>
                <a:cs typeface="Times New Roman"/>
              </a:rPr>
              <a:t>element </a:t>
            </a:r>
            <a:r>
              <a:rPr dirty="0" sz="2400">
                <a:latin typeface="Times New Roman"/>
                <a:cs typeface="Times New Roman"/>
              </a:rPr>
              <a:t>of </a:t>
            </a:r>
            <a:r>
              <a:rPr dirty="0" sz="2400" b="1">
                <a:latin typeface="Times New Roman"/>
                <a:cs typeface="Times New Roman"/>
              </a:rPr>
              <a:t>S </a:t>
            </a:r>
            <a:r>
              <a:rPr dirty="0" sz="2400">
                <a:latin typeface="Times New Roman"/>
                <a:cs typeface="Times New Roman"/>
              </a:rPr>
              <a:t>is </a:t>
            </a:r>
            <a:r>
              <a:rPr dirty="0" sz="2400" spc="-5" b="1">
                <a:latin typeface="Times New Roman"/>
                <a:cs typeface="Times New Roman"/>
              </a:rPr>
              <a:t>reducing</a:t>
            </a:r>
            <a:r>
              <a:rPr dirty="0" sz="2400" spc="-55" b="1">
                <a:latin typeface="Times New Roman"/>
                <a:cs typeface="Times New Roman"/>
              </a:rPr>
              <a:t> </a:t>
            </a:r>
            <a:r>
              <a:rPr dirty="0" sz="2400" spc="-5" b="1">
                <a:latin typeface="Times New Roman"/>
                <a:cs typeface="Times New Roman"/>
              </a:rPr>
              <a:t>agent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93670" y="5379720"/>
            <a:ext cx="5589270" cy="740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7490">
              <a:lnSpc>
                <a:spcPts val="2815"/>
              </a:lnSpc>
              <a:spcBef>
                <a:spcPts val="100"/>
              </a:spcBef>
              <a:tabLst>
                <a:tab pos="2502535" algn="l"/>
              </a:tabLst>
            </a:pPr>
            <a:r>
              <a:rPr dirty="0" sz="2400" spc="-5">
                <a:latin typeface="Times New Roman"/>
                <a:cs typeface="Times New Roman"/>
              </a:rPr>
              <a:t>KClO</a:t>
            </a:r>
            <a:r>
              <a:rPr dirty="0" baseline="-27777" sz="2100" spc="-7">
                <a:latin typeface="Times New Roman"/>
                <a:cs typeface="Times New Roman"/>
              </a:rPr>
              <a:t>3</a:t>
            </a:r>
            <a:r>
              <a:rPr dirty="0" baseline="-27777" sz="210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undergoes	</a:t>
            </a:r>
            <a:r>
              <a:rPr dirty="0" sz="2400" spc="-5" b="1">
                <a:latin typeface="Times New Roman"/>
                <a:cs typeface="Times New Roman"/>
              </a:rPr>
              <a:t>reduction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ts val="2815"/>
              </a:lnSpc>
              <a:tabLst>
                <a:tab pos="2026920" algn="l"/>
              </a:tabLst>
            </a:pP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compound	</a:t>
            </a:r>
            <a:r>
              <a:rPr dirty="0" sz="2400">
                <a:latin typeface="Times New Roman"/>
                <a:cs typeface="Times New Roman"/>
              </a:rPr>
              <a:t>of </a:t>
            </a:r>
            <a:r>
              <a:rPr dirty="0" sz="2400" spc="-5" b="1">
                <a:latin typeface="Times New Roman"/>
                <a:cs typeface="Times New Roman"/>
              </a:rPr>
              <a:t>KClO</a:t>
            </a:r>
            <a:r>
              <a:rPr dirty="0" baseline="-27777" sz="2100" spc="-7" b="1">
                <a:latin typeface="Times New Roman"/>
                <a:cs typeface="Times New Roman"/>
              </a:rPr>
              <a:t>3 </a:t>
            </a:r>
            <a:r>
              <a:rPr dirty="0" sz="2400">
                <a:latin typeface="Times New Roman"/>
                <a:cs typeface="Times New Roman"/>
              </a:rPr>
              <a:t>is </a:t>
            </a:r>
            <a:r>
              <a:rPr dirty="0" sz="2400" spc="-5" b="1">
                <a:latin typeface="Times New Roman"/>
                <a:cs typeface="Times New Roman"/>
              </a:rPr>
              <a:t>oxidizing</a:t>
            </a:r>
            <a:r>
              <a:rPr dirty="0" sz="2400" spc="-150" b="1">
                <a:latin typeface="Times New Roman"/>
                <a:cs typeface="Times New Roman"/>
              </a:rPr>
              <a:t> </a:t>
            </a:r>
            <a:r>
              <a:rPr dirty="0" sz="2400" spc="-5" b="1">
                <a:latin typeface="Times New Roman"/>
                <a:cs typeface="Times New Roman"/>
              </a:rPr>
              <a:t>agent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345375" y="777240"/>
            <a:ext cx="587692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337896" y="3689350"/>
            <a:ext cx="588645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3079" y="833120"/>
            <a:ext cx="556641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23440" algn="l"/>
              </a:tabLst>
            </a:pPr>
            <a:r>
              <a:rPr dirty="0" sz="4400" spc="-5"/>
              <a:t>Types</a:t>
            </a:r>
            <a:r>
              <a:rPr dirty="0" sz="4400" spc="5"/>
              <a:t> </a:t>
            </a:r>
            <a:r>
              <a:rPr dirty="0" sz="4400"/>
              <a:t>of	</a:t>
            </a:r>
            <a:r>
              <a:rPr dirty="0" sz="4400" spc="-5"/>
              <a:t>redox</a:t>
            </a:r>
            <a:r>
              <a:rPr dirty="0" sz="4400" spc="-35"/>
              <a:t> </a:t>
            </a:r>
            <a:r>
              <a:rPr dirty="0" sz="4400" spc="-5"/>
              <a:t>reactions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64540" y="1912620"/>
            <a:ext cx="6574790" cy="35598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There are 5 types of redox </a:t>
            </a:r>
            <a:r>
              <a:rPr dirty="0" sz="3200" spc="-5">
                <a:latin typeface="Times New Roman"/>
                <a:cs typeface="Times New Roman"/>
              </a:rPr>
              <a:t>reactions :-  Combination</a:t>
            </a:r>
            <a:r>
              <a:rPr dirty="0" sz="3200">
                <a:latin typeface="Times New Roman"/>
                <a:cs typeface="Times New Roman"/>
              </a:rPr>
              <a:t> reactions</a:t>
            </a:r>
            <a:endParaRPr sz="3200">
              <a:latin typeface="Times New Roman"/>
              <a:cs typeface="Times New Roman"/>
            </a:endParaRPr>
          </a:p>
          <a:p>
            <a:pPr marL="12700" marR="1537970">
              <a:lnSpc>
                <a:spcPts val="4640"/>
              </a:lnSpc>
              <a:spcBef>
                <a:spcPts val="280"/>
              </a:spcBef>
            </a:pPr>
            <a:r>
              <a:rPr dirty="0" sz="3200" spc="-5">
                <a:latin typeface="Times New Roman"/>
                <a:cs typeface="Times New Roman"/>
              </a:rPr>
              <a:t>Decomposition reaction  Displacement </a:t>
            </a:r>
            <a:r>
              <a:rPr dirty="0" sz="3200">
                <a:latin typeface="Times New Roman"/>
                <a:cs typeface="Times New Roman"/>
              </a:rPr>
              <a:t>reactions  Double </a:t>
            </a:r>
            <a:r>
              <a:rPr dirty="0" sz="3200" spc="-5">
                <a:latin typeface="Times New Roman"/>
                <a:cs typeface="Times New Roman"/>
              </a:rPr>
              <a:t>displacement </a:t>
            </a:r>
            <a:r>
              <a:rPr dirty="0" sz="3200">
                <a:latin typeface="Times New Roman"/>
                <a:cs typeface="Times New Roman"/>
              </a:rPr>
              <a:t>reactions  Disproportion reactions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76259" y="6282690"/>
            <a:ext cx="2044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215900"/>
            <a:ext cx="767397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 b="1">
                <a:latin typeface="Arial"/>
                <a:cs typeface="Arial"/>
              </a:rPr>
              <a:t>Development of oxidation and reduction reaction concept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670" y="646429"/>
            <a:ext cx="8683625" cy="20662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33070" marR="5080" indent="-43307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33070" algn="l"/>
              </a:tabLst>
            </a:pPr>
            <a:r>
              <a:rPr dirty="0" sz="2000" b="1">
                <a:latin typeface="Comic Sans MS"/>
                <a:cs typeface="Comic Sans MS"/>
              </a:rPr>
              <a:t>Reaction of </a:t>
            </a:r>
            <a:r>
              <a:rPr dirty="0" sz="2000" spc="-5" b="1">
                <a:latin typeface="Comic Sans MS"/>
                <a:cs typeface="Comic Sans MS"/>
              </a:rPr>
              <a:t>reduction </a:t>
            </a:r>
            <a:r>
              <a:rPr dirty="0" sz="2000" b="1">
                <a:latin typeface="Comic Sans MS"/>
                <a:cs typeface="Comic Sans MS"/>
              </a:rPr>
              <a:t>oxidation </a:t>
            </a:r>
            <a:r>
              <a:rPr dirty="0" sz="2000" spc="-5" b="1">
                <a:latin typeface="Comic Sans MS"/>
                <a:cs typeface="Comic Sans MS"/>
              </a:rPr>
              <a:t>based </a:t>
            </a:r>
            <a:r>
              <a:rPr dirty="0" sz="2000" b="1">
                <a:latin typeface="Comic Sans MS"/>
                <a:cs typeface="Comic Sans MS"/>
              </a:rPr>
              <a:t>on </a:t>
            </a:r>
            <a:r>
              <a:rPr dirty="0" sz="2000" spc="-5" b="1">
                <a:solidFill>
                  <a:srgbClr val="FF0000"/>
                </a:solidFill>
                <a:latin typeface="Comic Sans MS"/>
                <a:cs typeface="Comic Sans MS"/>
              </a:rPr>
              <a:t>releasing </a:t>
            </a:r>
            <a:r>
              <a:rPr dirty="0" sz="2000" b="1">
                <a:solidFill>
                  <a:srgbClr val="FF0000"/>
                </a:solidFill>
                <a:latin typeface="Comic Sans MS"/>
                <a:cs typeface="Comic Sans MS"/>
              </a:rPr>
              <a:t>(lossing) </a:t>
            </a:r>
            <a:r>
              <a:rPr dirty="0" sz="2000" spc="-5" b="1">
                <a:solidFill>
                  <a:srgbClr val="03070B"/>
                </a:solidFill>
                <a:latin typeface="Comic Sans MS"/>
                <a:cs typeface="Comic Sans MS"/>
              </a:rPr>
              <a:t>and </a:t>
            </a:r>
            <a:r>
              <a:rPr dirty="0" sz="2000" spc="-5" b="1">
                <a:solidFill>
                  <a:srgbClr val="FF0000"/>
                </a:solidFill>
                <a:latin typeface="Comic Sans MS"/>
                <a:cs typeface="Comic Sans MS"/>
              </a:rPr>
              <a:t> gaining of</a:t>
            </a:r>
            <a:r>
              <a:rPr dirty="0" sz="2000" spc="5" b="1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2000" spc="-5" b="1">
                <a:solidFill>
                  <a:srgbClr val="FF0000"/>
                </a:solidFill>
                <a:latin typeface="Comic Sans MS"/>
                <a:cs typeface="Comic Sans MS"/>
              </a:rPr>
              <a:t>oxygen</a:t>
            </a:r>
            <a:endParaRPr sz="2000">
              <a:latin typeface="Comic Sans MS"/>
              <a:cs typeface="Comic Sans MS"/>
            </a:endParaRPr>
          </a:p>
          <a:p>
            <a:pPr lvl="1" marL="927100" indent="-457200">
              <a:lnSpc>
                <a:spcPct val="100000"/>
              </a:lnSpc>
              <a:spcBef>
                <a:spcPts val="1670"/>
              </a:spcBef>
              <a:buAutoNum type="alphaLcPeriod"/>
              <a:tabLst>
                <a:tab pos="926465" algn="l"/>
                <a:tab pos="927100" algn="l"/>
              </a:tabLst>
            </a:pPr>
            <a:r>
              <a:rPr dirty="0" sz="2000" b="1">
                <a:latin typeface="Comic Sans MS"/>
                <a:cs typeface="Comic Sans MS"/>
              </a:rPr>
              <a:t>Oxidation</a:t>
            </a:r>
            <a:r>
              <a:rPr dirty="0" sz="2000" spc="-20" b="1">
                <a:latin typeface="Comic Sans MS"/>
                <a:cs typeface="Comic Sans MS"/>
              </a:rPr>
              <a:t> </a:t>
            </a:r>
            <a:r>
              <a:rPr dirty="0" sz="2000" b="1">
                <a:latin typeface="Comic Sans MS"/>
                <a:cs typeface="Comic Sans MS"/>
              </a:rPr>
              <a:t>reaction</a:t>
            </a:r>
            <a:endParaRPr sz="2000">
              <a:latin typeface="Comic Sans MS"/>
              <a:cs typeface="Comic Sans MS"/>
            </a:endParaRPr>
          </a:p>
          <a:p>
            <a:pPr marL="927100" marR="81915">
              <a:lnSpc>
                <a:spcPct val="100000"/>
              </a:lnSpc>
            </a:pPr>
            <a:r>
              <a:rPr dirty="0" sz="2000" spc="-5">
                <a:latin typeface="Comic Sans MS"/>
                <a:cs typeface="Comic Sans MS"/>
              </a:rPr>
              <a:t>Oxidation reaction </a:t>
            </a:r>
            <a:r>
              <a:rPr dirty="0" sz="2000">
                <a:latin typeface="Comic Sans MS"/>
                <a:cs typeface="Comic Sans MS"/>
              </a:rPr>
              <a:t>is a </a:t>
            </a:r>
            <a:r>
              <a:rPr dirty="0" sz="2000" spc="-5">
                <a:latin typeface="Comic Sans MS"/>
                <a:cs typeface="Comic Sans MS"/>
              </a:rPr>
              <a:t>reaction </a:t>
            </a:r>
            <a:r>
              <a:rPr dirty="0" sz="2000">
                <a:latin typeface="Comic Sans MS"/>
                <a:cs typeface="Comic Sans MS"/>
              </a:rPr>
              <a:t>of </a:t>
            </a:r>
            <a:r>
              <a:rPr dirty="0" sz="2000" spc="-5">
                <a:latin typeface="Comic Sans MS"/>
                <a:cs typeface="Comic Sans MS"/>
              </a:rPr>
              <a:t>gaining (</a:t>
            </a: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capturing</a:t>
            </a:r>
            <a:r>
              <a:rPr dirty="0" sz="2000" spc="-5">
                <a:latin typeface="Comic Sans MS"/>
                <a:cs typeface="Comic Sans MS"/>
              </a:rPr>
              <a:t>) of </a:t>
            </a:r>
            <a:r>
              <a:rPr dirty="0" sz="2000">
                <a:latin typeface="Comic Sans MS"/>
                <a:cs typeface="Comic Sans MS"/>
              </a:rPr>
              <a:t>oxygen  </a:t>
            </a:r>
            <a:r>
              <a:rPr dirty="0" sz="2000" spc="-5">
                <a:latin typeface="Comic Sans MS"/>
                <a:cs typeface="Comic Sans MS"/>
              </a:rPr>
              <a:t>by </a:t>
            </a:r>
            <a:r>
              <a:rPr dirty="0" sz="2000">
                <a:latin typeface="Comic Sans MS"/>
                <a:cs typeface="Comic Sans MS"/>
              </a:rPr>
              <a:t>a </a:t>
            </a:r>
            <a:r>
              <a:rPr dirty="0" sz="2000" spc="-5">
                <a:latin typeface="Comic Sans MS"/>
                <a:cs typeface="Comic Sans MS"/>
              </a:rPr>
              <a:t>substance</a:t>
            </a:r>
            <a:endParaRPr sz="2000">
              <a:latin typeface="Comic Sans MS"/>
              <a:cs typeface="Comic Sans MS"/>
            </a:endParaRPr>
          </a:p>
          <a:p>
            <a:pPr marL="927100">
              <a:lnSpc>
                <a:spcPct val="100000"/>
              </a:lnSpc>
            </a:pPr>
            <a:r>
              <a:rPr dirty="0" sz="2000" spc="-5">
                <a:latin typeface="Times New Roman"/>
                <a:cs typeface="Times New Roman"/>
              </a:rPr>
              <a:t>Example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44085" y="2827020"/>
            <a:ext cx="104013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4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2H</a:t>
            </a:r>
            <a:r>
              <a:rPr dirty="0" baseline="-28985" sz="1725">
                <a:latin typeface="Times New Roman"/>
                <a:cs typeface="Times New Roman"/>
              </a:rPr>
              <a:t>2</a:t>
            </a:r>
            <a:r>
              <a:rPr dirty="0" sz="2000">
                <a:latin typeface="Times New Roman"/>
                <a:cs typeface="Times New Roman"/>
              </a:rPr>
              <a:t>O</a:t>
            </a:r>
            <a:r>
              <a:rPr dirty="0" baseline="-28985" sz="1725">
                <a:latin typeface="Times New Roman"/>
                <a:cs typeface="Times New Roman"/>
              </a:rPr>
              <a:t>g)</a:t>
            </a:r>
            <a:endParaRPr baseline="-28985" sz="1725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26410" y="2976879"/>
            <a:ext cx="78358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29919" y="2769870"/>
            <a:ext cx="2723515" cy="2308860"/>
          </a:xfrm>
          <a:prstGeom prst="rect">
            <a:avLst/>
          </a:prstGeom>
        </p:spPr>
        <p:txBody>
          <a:bodyPr wrap="square" lIns="0" tIns="146050" rIns="0" bIns="0" rtlCol="0" vert="horz">
            <a:spAutoFit/>
          </a:bodyPr>
          <a:lstStyle/>
          <a:p>
            <a:pPr marL="678815">
              <a:lnSpc>
                <a:spcPct val="100000"/>
              </a:lnSpc>
              <a:spcBef>
                <a:spcPts val="1150"/>
              </a:spcBef>
              <a:tabLst>
                <a:tab pos="1403985" algn="l"/>
              </a:tabLst>
            </a:pPr>
            <a:r>
              <a:rPr dirty="0" baseline="16666" sz="3000" spc="-7">
                <a:latin typeface="Times New Roman"/>
                <a:cs typeface="Times New Roman"/>
              </a:rPr>
              <a:t>CH</a:t>
            </a:r>
            <a:r>
              <a:rPr dirty="0" sz="1150" spc="-5">
                <a:latin typeface="Times New Roman"/>
                <a:cs typeface="Times New Roman"/>
              </a:rPr>
              <a:t>4(g)	</a:t>
            </a:r>
            <a:r>
              <a:rPr dirty="0" baseline="16666" sz="3000">
                <a:latin typeface="Times New Roman"/>
                <a:cs typeface="Times New Roman"/>
              </a:rPr>
              <a:t>+</a:t>
            </a:r>
            <a:r>
              <a:rPr dirty="0" baseline="16666" sz="3000" spc="719">
                <a:latin typeface="Times New Roman"/>
                <a:cs typeface="Times New Roman"/>
              </a:rPr>
              <a:t> </a:t>
            </a:r>
            <a:r>
              <a:rPr dirty="0" baseline="16666" sz="3000">
                <a:latin typeface="Times New Roman"/>
                <a:cs typeface="Times New Roman"/>
              </a:rPr>
              <a:t>2O</a:t>
            </a:r>
            <a:r>
              <a:rPr dirty="0" sz="1150">
                <a:latin typeface="Times New Roman"/>
                <a:cs typeface="Times New Roman"/>
              </a:rPr>
              <a:t>2(g)</a:t>
            </a:r>
            <a:endParaRPr sz="1150">
              <a:latin typeface="Times New Roman"/>
              <a:cs typeface="Times New Roman"/>
            </a:endParaRPr>
          </a:p>
          <a:p>
            <a:pPr marL="678815">
              <a:lnSpc>
                <a:spcPct val="100000"/>
              </a:lnSpc>
              <a:spcBef>
                <a:spcPts val="1050"/>
              </a:spcBef>
              <a:tabLst>
                <a:tab pos="1177925" algn="l"/>
                <a:tab pos="1449070" algn="l"/>
              </a:tabLst>
            </a:pPr>
            <a:r>
              <a:rPr dirty="0" baseline="16666" sz="3000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4(s)	</a:t>
            </a:r>
            <a:r>
              <a:rPr dirty="0" baseline="16666" sz="3000">
                <a:latin typeface="Times New Roman"/>
                <a:cs typeface="Times New Roman"/>
              </a:rPr>
              <a:t>+	5O</a:t>
            </a:r>
            <a:r>
              <a:rPr dirty="0" sz="1150">
                <a:latin typeface="Times New Roman"/>
                <a:cs typeface="Times New Roman"/>
              </a:rPr>
              <a:t>2(g)</a:t>
            </a:r>
            <a:endParaRPr sz="1150">
              <a:latin typeface="Times New Roman"/>
              <a:cs typeface="Times New Roman"/>
            </a:endParaRPr>
          </a:p>
          <a:p>
            <a:pPr marL="391160" marR="30480" indent="-353060">
              <a:lnSpc>
                <a:spcPct val="100000"/>
              </a:lnSpc>
              <a:spcBef>
                <a:spcPts val="1470"/>
              </a:spcBef>
              <a:tabLst>
                <a:tab pos="404495" algn="l"/>
              </a:tabLst>
            </a:pPr>
            <a:r>
              <a:rPr dirty="0" sz="2000">
                <a:latin typeface="Comic Sans MS"/>
                <a:cs typeface="Comic Sans MS"/>
              </a:rPr>
              <a:t>b.		</a:t>
            </a:r>
            <a:r>
              <a:rPr dirty="0" sz="2000" spc="-5" b="1">
                <a:latin typeface="Comic Sans MS"/>
                <a:cs typeface="Comic Sans MS"/>
              </a:rPr>
              <a:t>Reduction reaction  </a:t>
            </a:r>
            <a:r>
              <a:rPr dirty="0" sz="2000" spc="-5">
                <a:latin typeface="Times New Roman"/>
                <a:cs typeface="Times New Roman"/>
              </a:rPr>
              <a:t>Reduction reaction is  </a:t>
            </a:r>
            <a:r>
              <a:rPr dirty="0" sz="2000">
                <a:latin typeface="Times New Roman"/>
                <a:cs typeface="Times New Roman"/>
              </a:rPr>
              <a:t>oxide </a:t>
            </a:r>
            <a:r>
              <a:rPr dirty="0" sz="2000" spc="-5">
                <a:latin typeface="Times New Roman"/>
                <a:cs typeface="Times New Roman"/>
              </a:rPr>
              <a:t>compound  Example: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5990" y="2769870"/>
            <a:ext cx="835025" cy="901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 marR="30480" indent="43180">
              <a:lnSpc>
                <a:spcPct val="143800"/>
              </a:lnSpc>
              <a:spcBef>
                <a:spcPts val="95"/>
              </a:spcBef>
            </a:pPr>
            <a:r>
              <a:rPr dirty="0" baseline="16666" sz="3000" spc="-7">
                <a:latin typeface="Times New Roman"/>
                <a:cs typeface="Times New Roman"/>
              </a:rPr>
              <a:t>CO</a:t>
            </a:r>
            <a:r>
              <a:rPr dirty="0" sz="1150" spc="-5">
                <a:latin typeface="Times New Roman"/>
                <a:cs typeface="Times New Roman"/>
              </a:rPr>
              <a:t>2(g)  </a:t>
            </a:r>
            <a:r>
              <a:rPr dirty="0" baseline="16666" sz="3000" spc="7">
                <a:latin typeface="Times New Roman"/>
                <a:cs typeface="Times New Roman"/>
              </a:rPr>
              <a:t>2</a:t>
            </a:r>
            <a:r>
              <a:rPr dirty="0" baseline="16666" sz="3000" spc="-7">
                <a:latin typeface="Times New Roman"/>
                <a:cs typeface="Times New Roman"/>
              </a:rPr>
              <a:t>P</a:t>
            </a:r>
            <a:r>
              <a:rPr dirty="0" sz="1150" spc="15">
                <a:latin typeface="Times New Roman"/>
                <a:cs typeface="Times New Roman"/>
              </a:rPr>
              <a:t>2</a:t>
            </a:r>
            <a:r>
              <a:rPr dirty="0" baseline="16666" sz="3000" spc="7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5</a:t>
            </a:r>
            <a:r>
              <a:rPr dirty="0" sz="1150">
                <a:latin typeface="Times New Roman"/>
                <a:cs typeface="Times New Roman"/>
              </a:rPr>
              <a:t>(</a:t>
            </a:r>
            <a:r>
              <a:rPr dirty="0" sz="1150" spc="-5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)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43691" y="4137659"/>
            <a:ext cx="536003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28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reaction</a:t>
            </a:r>
            <a:r>
              <a:rPr dirty="0" sz="2000" spc="29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340"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releasing</a:t>
            </a:r>
            <a:r>
              <a:rPr dirty="0" sz="2000" spc="30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(lossing)</a:t>
            </a:r>
            <a:r>
              <a:rPr dirty="0" sz="2000" spc="28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29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oxygen</a:t>
            </a:r>
            <a:r>
              <a:rPr dirty="0" sz="2000" spc="29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from</a:t>
            </a:r>
            <a:r>
              <a:rPr dirty="0" sz="2000" spc="2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34769" y="5139690"/>
            <a:ext cx="819785" cy="836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953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CuO</a:t>
            </a:r>
            <a:r>
              <a:rPr dirty="0" baseline="-28985" sz="1725">
                <a:latin typeface="Arial"/>
                <a:cs typeface="Arial"/>
              </a:rPr>
              <a:t>(s)</a:t>
            </a:r>
            <a:endParaRPr baseline="-28985" sz="1725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590"/>
              </a:spcBef>
            </a:pPr>
            <a:r>
              <a:rPr dirty="0" baseline="16666" sz="3000">
                <a:latin typeface="Times New Roman"/>
                <a:cs typeface="Times New Roman"/>
              </a:rPr>
              <a:t>Fe</a:t>
            </a:r>
            <a:r>
              <a:rPr dirty="0" sz="1150">
                <a:latin typeface="Times New Roman"/>
                <a:cs typeface="Times New Roman"/>
              </a:rPr>
              <a:t>2</a:t>
            </a:r>
            <a:r>
              <a:rPr dirty="0" baseline="16666" sz="3000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3(s)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83129" y="5166359"/>
            <a:ext cx="1022350" cy="73406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90"/>
              </a:spcBef>
              <a:tabLst>
                <a:tab pos="327025" algn="l"/>
              </a:tabLst>
            </a:pPr>
            <a:r>
              <a:rPr dirty="0" baseline="16666" sz="3000">
                <a:latin typeface="Arial"/>
                <a:cs typeface="Arial"/>
              </a:rPr>
              <a:t>+	H</a:t>
            </a:r>
            <a:r>
              <a:rPr dirty="0" sz="1150">
                <a:latin typeface="Arial"/>
                <a:cs typeface="Arial"/>
              </a:rPr>
              <a:t>2(g)</a:t>
            </a:r>
            <a:endParaRPr sz="1150">
              <a:latin typeface="Arial"/>
              <a:cs typeface="Arial"/>
            </a:endParaRPr>
          </a:p>
          <a:p>
            <a:pPr marL="60325">
              <a:lnSpc>
                <a:spcPct val="100000"/>
              </a:lnSpc>
              <a:spcBef>
                <a:spcPts val="390"/>
              </a:spcBef>
              <a:tabLst>
                <a:tab pos="331470" algn="l"/>
              </a:tabLst>
            </a:pPr>
            <a:r>
              <a:rPr dirty="0" sz="2000">
                <a:latin typeface="Times New Roman"/>
                <a:cs typeface="Times New Roman"/>
              </a:rPr>
              <a:t>+	</a:t>
            </a:r>
            <a:r>
              <a:rPr dirty="0" sz="2000" spc="-5">
                <a:latin typeface="Times New Roman"/>
                <a:cs typeface="Times New Roman"/>
              </a:rPr>
              <a:t>3CO</a:t>
            </a:r>
            <a:r>
              <a:rPr dirty="0" baseline="-28985" sz="1725" spc="-7">
                <a:latin typeface="Times New Roman"/>
                <a:cs typeface="Times New Roman"/>
              </a:rPr>
              <a:t>(g)</a:t>
            </a:r>
            <a:endParaRPr baseline="-28985" sz="1725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31540" y="5723890"/>
            <a:ext cx="78358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787140" y="5166359"/>
            <a:ext cx="1762760" cy="73406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150495">
              <a:lnSpc>
                <a:spcPct val="100000"/>
              </a:lnSpc>
              <a:spcBef>
                <a:spcPts val="490"/>
              </a:spcBef>
              <a:tabLst>
                <a:tab pos="789305" algn="l"/>
                <a:tab pos="1078865" algn="l"/>
              </a:tabLst>
            </a:pPr>
            <a:r>
              <a:rPr dirty="0" baseline="16666" sz="3000">
                <a:latin typeface="Arial"/>
                <a:cs typeface="Arial"/>
              </a:rPr>
              <a:t>Cu</a:t>
            </a:r>
            <a:r>
              <a:rPr dirty="0" sz="1150">
                <a:latin typeface="Arial"/>
                <a:cs typeface="Arial"/>
              </a:rPr>
              <a:t>(s)	</a:t>
            </a:r>
            <a:r>
              <a:rPr dirty="0" baseline="16666" sz="3000">
                <a:latin typeface="Arial"/>
                <a:cs typeface="Arial"/>
              </a:rPr>
              <a:t>+	H</a:t>
            </a:r>
            <a:r>
              <a:rPr dirty="0" sz="1150">
                <a:latin typeface="Arial"/>
                <a:cs typeface="Arial"/>
              </a:rPr>
              <a:t>2</a:t>
            </a:r>
            <a:r>
              <a:rPr dirty="0" baseline="16666" sz="3000">
                <a:latin typeface="Arial"/>
                <a:cs typeface="Arial"/>
              </a:rPr>
              <a:t>O</a:t>
            </a:r>
            <a:r>
              <a:rPr dirty="0" sz="1150">
                <a:latin typeface="Arial"/>
                <a:cs typeface="Arial"/>
              </a:rPr>
              <a:t>(g)</a:t>
            </a:r>
            <a:endParaRPr sz="115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90"/>
              </a:spcBef>
              <a:tabLst>
                <a:tab pos="704215" algn="l"/>
              </a:tabLst>
            </a:pPr>
            <a:r>
              <a:rPr dirty="0" sz="2000">
                <a:latin typeface="Times New Roman"/>
                <a:cs typeface="Times New Roman"/>
              </a:rPr>
              <a:t>2Fe</a:t>
            </a:r>
            <a:r>
              <a:rPr dirty="0" baseline="-28985" sz="1725">
                <a:latin typeface="Times New Roman"/>
                <a:cs typeface="Times New Roman"/>
              </a:rPr>
              <a:t>(s)	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40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3CO</a:t>
            </a:r>
            <a:r>
              <a:rPr dirty="0" baseline="-28985" sz="1725">
                <a:latin typeface="Times New Roman"/>
                <a:cs typeface="Times New Roman"/>
              </a:rPr>
              <a:t>2(g)</a:t>
            </a:r>
            <a:endParaRPr baseline="-28985" sz="1725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26410" y="3415029"/>
            <a:ext cx="78358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135065" y="5257800"/>
            <a:ext cx="587692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0889" y="833120"/>
            <a:ext cx="505523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74950" algn="l"/>
              </a:tabLst>
            </a:pPr>
            <a:r>
              <a:rPr dirty="0" sz="4400" spc="-5" i="1">
                <a:latin typeface="Arial"/>
                <a:cs typeface="Arial"/>
              </a:rPr>
              <a:t>Non-redox	reactions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9140" y="2014220"/>
            <a:ext cx="7044690" cy="3286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0" marR="304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81000" algn="l"/>
              </a:tabLst>
            </a:pPr>
            <a:r>
              <a:rPr dirty="0" sz="3200" spc="-5">
                <a:latin typeface="Arial"/>
                <a:cs typeface="Arial"/>
              </a:rPr>
              <a:t>The oxidation states </a:t>
            </a:r>
            <a:r>
              <a:rPr dirty="0" sz="3200">
                <a:latin typeface="Arial"/>
                <a:cs typeface="Arial"/>
              </a:rPr>
              <a:t>of </a:t>
            </a:r>
            <a:r>
              <a:rPr dirty="0" sz="3200" spc="-5">
                <a:latin typeface="Arial"/>
                <a:cs typeface="Arial"/>
              </a:rPr>
              <a:t>the </a:t>
            </a:r>
            <a:r>
              <a:rPr dirty="0" sz="3200">
                <a:latin typeface="Arial"/>
                <a:cs typeface="Arial"/>
              </a:rPr>
              <a:t>elements  remained unchanged </a:t>
            </a:r>
            <a:r>
              <a:rPr dirty="0" sz="3200" spc="-5">
                <a:latin typeface="Arial"/>
                <a:cs typeface="Arial"/>
              </a:rPr>
              <a:t>in the </a:t>
            </a:r>
            <a:r>
              <a:rPr dirty="0" sz="3200" spc="-10">
                <a:latin typeface="Arial"/>
                <a:cs typeface="Arial"/>
              </a:rPr>
              <a:t>following  </a:t>
            </a:r>
            <a:r>
              <a:rPr dirty="0" sz="3200" spc="-5">
                <a:latin typeface="Arial"/>
                <a:cs typeface="Arial"/>
              </a:rPr>
              <a:t>reactions:</a:t>
            </a:r>
            <a:endParaRPr sz="3200">
              <a:latin typeface="Arial"/>
              <a:cs typeface="Arial"/>
            </a:endParaRPr>
          </a:p>
          <a:p>
            <a:pPr algn="just" marL="381000" indent="-342900">
              <a:lnSpc>
                <a:spcPts val="3404"/>
              </a:lnSpc>
              <a:spcBef>
                <a:spcPts val="790"/>
              </a:spcBef>
              <a:buChar char="•"/>
              <a:tabLst>
                <a:tab pos="381000" algn="l"/>
              </a:tabLst>
            </a:pPr>
            <a:r>
              <a:rPr dirty="0" sz="3200" spc="-5">
                <a:latin typeface="Arial"/>
                <a:cs typeface="Arial"/>
              </a:rPr>
              <a:t>Neutralisation </a:t>
            </a:r>
            <a:r>
              <a:rPr dirty="0" sz="3200">
                <a:latin typeface="Arial"/>
                <a:cs typeface="Arial"/>
              </a:rPr>
              <a:t>reactions:</a:t>
            </a:r>
            <a:endParaRPr sz="3200">
              <a:latin typeface="Arial"/>
              <a:cs typeface="Arial"/>
            </a:endParaRPr>
          </a:p>
          <a:p>
            <a:pPr marL="859790">
              <a:lnSpc>
                <a:spcPts val="3045"/>
              </a:lnSpc>
            </a:pPr>
            <a:r>
              <a:rPr dirty="0" sz="2900" spc="-10" i="1">
                <a:latin typeface="Times New Roman"/>
                <a:cs typeface="Times New Roman"/>
              </a:rPr>
              <a:t>NaOH </a:t>
            </a:r>
            <a:r>
              <a:rPr dirty="0" sz="2900" spc="-10">
                <a:latin typeface="Symbol"/>
                <a:cs typeface="Symbol"/>
              </a:rPr>
              <a:t></a:t>
            </a:r>
            <a:r>
              <a:rPr dirty="0" sz="2900" spc="-10">
                <a:latin typeface="Times New Roman"/>
                <a:cs typeface="Times New Roman"/>
              </a:rPr>
              <a:t> </a:t>
            </a:r>
            <a:r>
              <a:rPr dirty="0" sz="2900" spc="-5" i="1">
                <a:latin typeface="Times New Roman"/>
                <a:cs typeface="Times New Roman"/>
              </a:rPr>
              <a:t>HCl </a:t>
            </a:r>
            <a:r>
              <a:rPr dirty="0" sz="2900" spc="-675">
                <a:latin typeface="Symbol"/>
                <a:cs typeface="Symbol"/>
              </a:rPr>
              <a:t></a:t>
            </a:r>
            <a:r>
              <a:rPr dirty="0" sz="2900" spc="-675">
                <a:latin typeface="Times New Roman"/>
                <a:cs typeface="Times New Roman"/>
              </a:rPr>
              <a:t> </a:t>
            </a:r>
            <a:r>
              <a:rPr dirty="0" sz="2900" spc="-10" i="1">
                <a:latin typeface="Times New Roman"/>
                <a:cs typeface="Times New Roman"/>
              </a:rPr>
              <a:t>NaCl </a:t>
            </a:r>
            <a:r>
              <a:rPr dirty="0" sz="2900" spc="-10">
                <a:latin typeface="Symbol"/>
                <a:cs typeface="Symbol"/>
              </a:rPr>
              <a:t></a:t>
            </a:r>
            <a:r>
              <a:rPr dirty="0" sz="2900" spc="-10">
                <a:latin typeface="Times New Roman"/>
                <a:cs typeface="Times New Roman"/>
              </a:rPr>
              <a:t> </a:t>
            </a:r>
            <a:r>
              <a:rPr dirty="0" sz="2900" spc="-5" i="1">
                <a:latin typeface="Times New Roman"/>
                <a:cs typeface="Times New Roman"/>
              </a:rPr>
              <a:t>H</a:t>
            </a:r>
            <a:r>
              <a:rPr dirty="0" sz="2900" spc="-600" i="1">
                <a:latin typeface="Times New Roman"/>
                <a:cs typeface="Times New Roman"/>
              </a:rPr>
              <a:t> </a:t>
            </a:r>
            <a:r>
              <a:rPr dirty="0" baseline="-24509" sz="2550" spc="67">
                <a:latin typeface="Times New Roman"/>
                <a:cs typeface="Times New Roman"/>
              </a:rPr>
              <a:t>2</a:t>
            </a:r>
            <a:r>
              <a:rPr dirty="0" sz="2900" spc="45" i="1">
                <a:latin typeface="Times New Roman"/>
                <a:cs typeface="Times New Roman"/>
              </a:rPr>
              <a:t>O</a:t>
            </a:r>
            <a:endParaRPr sz="2900">
              <a:latin typeface="Times New Roman"/>
              <a:cs typeface="Times New Roman"/>
            </a:endParaRPr>
          </a:p>
          <a:p>
            <a:pPr marL="906144">
              <a:lnSpc>
                <a:spcPct val="100000"/>
              </a:lnSpc>
              <a:spcBef>
                <a:spcPts val="3319"/>
              </a:spcBef>
            </a:pPr>
            <a:r>
              <a:rPr dirty="0" sz="3000" spc="-5" i="1">
                <a:latin typeface="Times New Roman"/>
                <a:cs typeface="Times New Roman"/>
              </a:rPr>
              <a:t>CuO</a:t>
            </a:r>
            <a:r>
              <a:rPr dirty="0" sz="3000" spc="-185" i="1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Symbol"/>
                <a:cs typeface="Symbol"/>
              </a:rPr>
              <a:t></a:t>
            </a:r>
            <a:r>
              <a:rPr dirty="0" sz="3000" spc="-105">
                <a:latin typeface="Times New Roman"/>
                <a:cs typeface="Times New Roman"/>
              </a:rPr>
              <a:t> </a:t>
            </a:r>
            <a:r>
              <a:rPr dirty="0" sz="3000" i="1">
                <a:latin typeface="Times New Roman"/>
                <a:cs typeface="Times New Roman"/>
              </a:rPr>
              <a:t>H</a:t>
            </a:r>
            <a:r>
              <a:rPr dirty="0" sz="3000" spc="-445" i="1">
                <a:latin typeface="Times New Roman"/>
                <a:cs typeface="Times New Roman"/>
              </a:rPr>
              <a:t> </a:t>
            </a:r>
            <a:r>
              <a:rPr dirty="0" baseline="-23809" sz="2625" spc="-7">
                <a:latin typeface="Times New Roman"/>
                <a:cs typeface="Times New Roman"/>
              </a:rPr>
              <a:t>2</a:t>
            </a:r>
            <a:r>
              <a:rPr dirty="0" baseline="-23809" sz="2625" spc="-292">
                <a:latin typeface="Times New Roman"/>
                <a:cs typeface="Times New Roman"/>
              </a:rPr>
              <a:t> </a:t>
            </a:r>
            <a:r>
              <a:rPr dirty="0" sz="3000" spc="-10" i="1">
                <a:latin typeface="Times New Roman"/>
                <a:cs typeface="Times New Roman"/>
              </a:rPr>
              <a:t>SO</a:t>
            </a:r>
            <a:r>
              <a:rPr dirty="0" baseline="-23809" sz="2625" spc="-15">
                <a:latin typeface="Times New Roman"/>
                <a:cs typeface="Times New Roman"/>
              </a:rPr>
              <a:t>4</a:t>
            </a:r>
            <a:r>
              <a:rPr dirty="0" baseline="-23809" sz="2625" spc="7">
                <a:latin typeface="Times New Roman"/>
                <a:cs typeface="Times New Roman"/>
              </a:rPr>
              <a:t> </a:t>
            </a:r>
            <a:r>
              <a:rPr dirty="0" sz="3000" spc="-235">
                <a:latin typeface="Symbol"/>
                <a:cs typeface="Symbol"/>
              </a:rPr>
              <a:t></a:t>
            </a:r>
            <a:r>
              <a:rPr dirty="0" sz="3000" spc="-235" i="1">
                <a:latin typeface="Times New Roman"/>
                <a:cs typeface="Times New Roman"/>
              </a:rPr>
              <a:t>CuSO</a:t>
            </a:r>
            <a:r>
              <a:rPr dirty="0" baseline="-23809" sz="2625" spc="-352">
                <a:latin typeface="Times New Roman"/>
                <a:cs typeface="Times New Roman"/>
              </a:rPr>
              <a:t>4</a:t>
            </a:r>
            <a:r>
              <a:rPr dirty="0" baseline="-23809" sz="2625" spc="-284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Symbol"/>
                <a:cs typeface="Symbol"/>
              </a:rPr>
              <a:t></a:t>
            </a:r>
            <a:r>
              <a:rPr dirty="0" sz="3000" spc="-110">
                <a:latin typeface="Times New Roman"/>
                <a:cs typeface="Times New Roman"/>
              </a:rPr>
              <a:t> </a:t>
            </a:r>
            <a:r>
              <a:rPr dirty="0" sz="3000" i="1">
                <a:latin typeface="Times New Roman"/>
                <a:cs typeface="Times New Roman"/>
              </a:rPr>
              <a:t>H</a:t>
            </a:r>
            <a:r>
              <a:rPr dirty="0" sz="3000" spc="-440" i="1">
                <a:latin typeface="Times New Roman"/>
                <a:cs typeface="Times New Roman"/>
              </a:rPr>
              <a:t> </a:t>
            </a:r>
            <a:r>
              <a:rPr dirty="0" baseline="-23809" sz="2625" spc="75">
                <a:latin typeface="Times New Roman"/>
                <a:cs typeface="Times New Roman"/>
              </a:rPr>
              <a:t>2</a:t>
            </a:r>
            <a:r>
              <a:rPr dirty="0" sz="3000" spc="50" i="1">
                <a:latin typeface="Times New Roman"/>
                <a:cs typeface="Times New Roman"/>
              </a:rPr>
              <a:t>O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676400" cy="542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fast">
    <p:blinds dir="horz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0889" y="833120"/>
            <a:ext cx="505523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74950" algn="l"/>
              </a:tabLst>
            </a:pPr>
            <a:r>
              <a:rPr dirty="0" sz="4400" spc="-5" i="1">
                <a:latin typeface="Arial"/>
                <a:cs typeface="Arial"/>
              </a:rPr>
              <a:t>Non-redox	reactions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just"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dirty="0" sz="3200" spc="-5"/>
              <a:t>The oxidation states </a:t>
            </a:r>
            <a:r>
              <a:rPr dirty="0" sz="3200"/>
              <a:t>of </a:t>
            </a:r>
            <a:r>
              <a:rPr dirty="0" sz="3200" spc="-5"/>
              <a:t>the </a:t>
            </a:r>
            <a:r>
              <a:rPr dirty="0" sz="3200"/>
              <a:t>elements  remained unchanged </a:t>
            </a:r>
            <a:r>
              <a:rPr dirty="0" sz="3200" spc="-5"/>
              <a:t>in the </a:t>
            </a:r>
            <a:r>
              <a:rPr dirty="0" sz="3200" spc="-10"/>
              <a:t>following  </a:t>
            </a:r>
            <a:r>
              <a:rPr dirty="0" sz="3200" spc="-5"/>
              <a:t>reactions:</a:t>
            </a:r>
            <a:endParaRPr sz="3200"/>
          </a:p>
          <a:p>
            <a:pPr algn="just"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5600" algn="l"/>
              </a:tabLst>
            </a:pPr>
            <a:r>
              <a:rPr dirty="0" sz="3200" spc="-5"/>
              <a:t>Precipitation </a:t>
            </a:r>
            <a:r>
              <a:rPr dirty="0" sz="3200"/>
              <a:t>reactions: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1056639" y="4032250"/>
            <a:ext cx="7353934" cy="432434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20"/>
              </a:spcBef>
              <a:tabLst>
                <a:tab pos="5638165" algn="l"/>
              </a:tabLst>
            </a:pPr>
            <a:r>
              <a:rPr dirty="0" baseline="13626" sz="3975" spc="22" i="1">
                <a:latin typeface="Times New Roman"/>
                <a:cs typeface="Times New Roman"/>
              </a:rPr>
              <a:t>CuSO</a:t>
            </a:r>
            <a:r>
              <a:rPr dirty="0" sz="1550" spc="15">
                <a:latin typeface="Times New Roman"/>
                <a:cs typeface="Times New Roman"/>
              </a:rPr>
              <a:t>4(</a:t>
            </a:r>
            <a:r>
              <a:rPr dirty="0" sz="1550" spc="15" i="1">
                <a:latin typeface="Times New Roman"/>
                <a:cs typeface="Times New Roman"/>
              </a:rPr>
              <a:t>aq</a:t>
            </a:r>
            <a:r>
              <a:rPr dirty="0" sz="1550" spc="-250" i="1">
                <a:latin typeface="Times New Roman"/>
                <a:cs typeface="Times New Roman"/>
              </a:rPr>
              <a:t> </a:t>
            </a:r>
            <a:r>
              <a:rPr dirty="0" sz="1550" spc="-5">
                <a:latin typeface="Times New Roman"/>
                <a:cs typeface="Times New Roman"/>
              </a:rPr>
              <a:t>)	</a:t>
            </a:r>
            <a:r>
              <a:rPr dirty="0" baseline="13626" sz="3975" spc="-37">
                <a:latin typeface="Symbol"/>
                <a:cs typeface="Symbol"/>
              </a:rPr>
              <a:t></a:t>
            </a:r>
            <a:r>
              <a:rPr dirty="0" baseline="13626" sz="3975" spc="-37">
                <a:latin typeface="Times New Roman"/>
                <a:cs typeface="Times New Roman"/>
              </a:rPr>
              <a:t> </a:t>
            </a:r>
            <a:r>
              <a:rPr dirty="0" baseline="13626" sz="3975" spc="30" i="1">
                <a:latin typeface="Times New Roman"/>
                <a:cs typeface="Times New Roman"/>
              </a:rPr>
              <a:t>Na</a:t>
            </a:r>
            <a:r>
              <a:rPr dirty="0" sz="1550" spc="20">
                <a:latin typeface="Times New Roman"/>
                <a:cs typeface="Times New Roman"/>
              </a:rPr>
              <a:t>2</a:t>
            </a:r>
            <a:r>
              <a:rPr dirty="0" sz="1550" spc="-250">
                <a:latin typeface="Times New Roman"/>
                <a:cs typeface="Times New Roman"/>
              </a:rPr>
              <a:t> </a:t>
            </a:r>
            <a:r>
              <a:rPr dirty="0" baseline="13626" sz="3975" spc="60" i="1">
                <a:latin typeface="Times New Roman"/>
                <a:cs typeface="Times New Roman"/>
              </a:rPr>
              <a:t>SO</a:t>
            </a:r>
            <a:r>
              <a:rPr dirty="0" sz="1550" spc="40">
                <a:latin typeface="Times New Roman"/>
                <a:cs typeface="Times New Roman"/>
              </a:rPr>
              <a:t>4(</a:t>
            </a:r>
            <a:r>
              <a:rPr dirty="0" sz="1550" spc="40" i="1">
                <a:latin typeface="Times New Roman"/>
                <a:cs typeface="Times New Roman"/>
              </a:rPr>
              <a:t>aq</a:t>
            </a:r>
            <a:r>
              <a:rPr dirty="0" sz="1550" spc="40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33320" y="3947159"/>
            <a:ext cx="4203065" cy="432434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284480" indent="-246379">
              <a:lnSpc>
                <a:spcPct val="100000"/>
              </a:lnSpc>
              <a:spcBef>
                <a:spcPts val="120"/>
              </a:spcBef>
              <a:buFont typeface="Symbol"/>
              <a:buChar char=""/>
              <a:tabLst>
                <a:tab pos="284480" algn="l"/>
              </a:tabLst>
            </a:pPr>
            <a:r>
              <a:rPr dirty="0" sz="2650" spc="20">
                <a:latin typeface="Times New Roman"/>
                <a:cs typeface="Times New Roman"/>
              </a:rPr>
              <a:t>2</a:t>
            </a:r>
            <a:r>
              <a:rPr dirty="0" sz="2650" spc="20" i="1">
                <a:latin typeface="Times New Roman"/>
                <a:cs typeface="Times New Roman"/>
              </a:rPr>
              <a:t>NaOH</a:t>
            </a:r>
            <a:r>
              <a:rPr dirty="0" sz="2650" spc="-540" i="1">
                <a:latin typeface="Times New Roman"/>
                <a:cs typeface="Times New Roman"/>
              </a:rPr>
              <a:t> </a:t>
            </a:r>
            <a:r>
              <a:rPr dirty="0" baseline="-23297" sz="2325" spc="82">
                <a:latin typeface="Times New Roman"/>
                <a:cs typeface="Times New Roman"/>
              </a:rPr>
              <a:t>(</a:t>
            </a:r>
            <a:r>
              <a:rPr dirty="0" baseline="-23297" sz="2325" spc="82" i="1">
                <a:latin typeface="Times New Roman"/>
                <a:cs typeface="Times New Roman"/>
              </a:rPr>
              <a:t>aq</a:t>
            </a:r>
            <a:r>
              <a:rPr dirty="0" baseline="-23297" sz="2325" spc="82">
                <a:latin typeface="Times New Roman"/>
                <a:cs typeface="Times New Roman"/>
              </a:rPr>
              <a:t>) </a:t>
            </a:r>
            <a:r>
              <a:rPr dirty="0" sz="2650" spc="-200">
                <a:latin typeface="Symbol"/>
                <a:cs typeface="Symbol"/>
              </a:rPr>
              <a:t></a:t>
            </a:r>
            <a:r>
              <a:rPr dirty="0" sz="2650" spc="-200" i="1">
                <a:latin typeface="Times New Roman"/>
                <a:cs typeface="Times New Roman"/>
              </a:rPr>
              <a:t>Cu</a:t>
            </a:r>
            <a:r>
              <a:rPr dirty="0" sz="2650" spc="-200">
                <a:latin typeface="Times New Roman"/>
                <a:cs typeface="Times New Roman"/>
              </a:rPr>
              <a:t>(</a:t>
            </a:r>
            <a:r>
              <a:rPr dirty="0" sz="2650" spc="-200" i="1">
                <a:latin typeface="Times New Roman"/>
                <a:cs typeface="Times New Roman"/>
              </a:rPr>
              <a:t>OH </a:t>
            </a:r>
            <a:r>
              <a:rPr dirty="0" sz="2650" spc="80">
                <a:latin typeface="Times New Roman"/>
                <a:cs typeface="Times New Roman"/>
              </a:rPr>
              <a:t>)</a:t>
            </a:r>
            <a:r>
              <a:rPr dirty="0" baseline="-23297" sz="2325" spc="120">
                <a:latin typeface="Times New Roman"/>
                <a:cs typeface="Times New Roman"/>
              </a:rPr>
              <a:t>2( </a:t>
            </a:r>
            <a:r>
              <a:rPr dirty="0" baseline="-23297" sz="2325" spc="89" i="1">
                <a:latin typeface="Times New Roman"/>
                <a:cs typeface="Times New Roman"/>
              </a:rPr>
              <a:t>s</a:t>
            </a:r>
            <a:r>
              <a:rPr dirty="0" baseline="-23297" sz="2325" spc="89">
                <a:latin typeface="Times New Roman"/>
                <a:cs typeface="Times New Roman"/>
              </a:rPr>
              <a:t>)</a:t>
            </a:r>
            <a:endParaRPr baseline="-23297" sz="2325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76779" y="4742179"/>
            <a:ext cx="5981700" cy="469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2900" spc="-30">
                <a:latin typeface="Symbol"/>
                <a:cs typeface="Symbol"/>
              </a:rPr>
              <a:t></a:t>
            </a:r>
            <a:r>
              <a:rPr dirty="0" sz="2900" spc="-100">
                <a:latin typeface="Times New Roman"/>
                <a:cs typeface="Times New Roman"/>
              </a:rPr>
              <a:t> </a:t>
            </a:r>
            <a:r>
              <a:rPr dirty="0" sz="2900" spc="15" i="1">
                <a:latin typeface="Times New Roman"/>
                <a:cs typeface="Times New Roman"/>
              </a:rPr>
              <a:t>Pb</a:t>
            </a:r>
            <a:r>
              <a:rPr dirty="0" sz="2900" spc="15">
                <a:latin typeface="Times New Roman"/>
                <a:cs typeface="Times New Roman"/>
              </a:rPr>
              <a:t>(</a:t>
            </a:r>
            <a:r>
              <a:rPr dirty="0" sz="2900" spc="15" i="1">
                <a:latin typeface="Times New Roman"/>
                <a:cs typeface="Times New Roman"/>
              </a:rPr>
              <a:t>NO</a:t>
            </a:r>
            <a:r>
              <a:rPr dirty="0" baseline="-24509" sz="2550" spc="22">
                <a:latin typeface="Times New Roman"/>
                <a:cs typeface="Times New Roman"/>
              </a:rPr>
              <a:t>3</a:t>
            </a:r>
            <a:r>
              <a:rPr dirty="0" baseline="-24509" sz="2550" spc="-165">
                <a:latin typeface="Times New Roman"/>
                <a:cs typeface="Times New Roman"/>
              </a:rPr>
              <a:t> </a:t>
            </a:r>
            <a:r>
              <a:rPr dirty="0" sz="2900" spc="80">
                <a:latin typeface="Times New Roman"/>
                <a:cs typeface="Times New Roman"/>
              </a:rPr>
              <a:t>)</a:t>
            </a:r>
            <a:r>
              <a:rPr dirty="0" baseline="-24509" sz="2550" spc="120">
                <a:latin typeface="Times New Roman"/>
                <a:cs typeface="Times New Roman"/>
              </a:rPr>
              <a:t>2(</a:t>
            </a:r>
            <a:r>
              <a:rPr dirty="0" baseline="-24509" sz="2550" spc="120" i="1">
                <a:latin typeface="Times New Roman"/>
                <a:cs typeface="Times New Roman"/>
              </a:rPr>
              <a:t>aq</a:t>
            </a:r>
            <a:r>
              <a:rPr dirty="0" baseline="-24509" sz="2550" spc="120">
                <a:latin typeface="Times New Roman"/>
                <a:cs typeface="Times New Roman"/>
              </a:rPr>
              <a:t>)</a:t>
            </a:r>
            <a:r>
              <a:rPr dirty="0" baseline="-24509" sz="2550" spc="637">
                <a:latin typeface="Times New Roman"/>
                <a:cs typeface="Times New Roman"/>
              </a:rPr>
              <a:t> </a:t>
            </a:r>
            <a:r>
              <a:rPr dirty="0" sz="2900" spc="-690">
                <a:latin typeface="Symbol"/>
                <a:cs typeface="Symbol"/>
              </a:rPr>
              <a:t></a:t>
            </a:r>
            <a:r>
              <a:rPr dirty="0" sz="2900" spc="-680">
                <a:latin typeface="Times New Roman"/>
                <a:cs typeface="Times New Roman"/>
              </a:rPr>
              <a:t> </a:t>
            </a:r>
            <a:r>
              <a:rPr dirty="0" sz="2900" spc="55" i="1">
                <a:latin typeface="Times New Roman"/>
                <a:cs typeface="Times New Roman"/>
              </a:rPr>
              <a:t>PbI</a:t>
            </a:r>
            <a:r>
              <a:rPr dirty="0" baseline="-24509" sz="2550" spc="82">
                <a:latin typeface="Times New Roman"/>
                <a:cs typeface="Times New Roman"/>
              </a:rPr>
              <a:t>2(</a:t>
            </a:r>
            <a:r>
              <a:rPr dirty="0" baseline="-24509" sz="2550" spc="-397">
                <a:latin typeface="Times New Roman"/>
                <a:cs typeface="Times New Roman"/>
              </a:rPr>
              <a:t> </a:t>
            </a:r>
            <a:r>
              <a:rPr dirty="0" baseline="-24509" sz="2550" spc="-15" i="1">
                <a:latin typeface="Times New Roman"/>
                <a:cs typeface="Times New Roman"/>
              </a:rPr>
              <a:t>s</a:t>
            </a:r>
            <a:r>
              <a:rPr dirty="0" baseline="-24509" sz="2550" spc="-419" i="1">
                <a:latin typeface="Times New Roman"/>
                <a:cs typeface="Times New Roman"/>
              </a:rPr>
              <a:t> </a:t>
            </a:r>
            <a:r>
              <a:rPr dirty="0" baseline="-24509" sz="2550" spc="-15">
                <a:latin typeface="Times New Roman"/>
                <a:cs typeface="Times New Roman"/>
              </a:rPr>
              <a:t>) </a:t>
            </a:r>
            <a:r>
              <a:rPr dirty="0" sz="2900" spc="-30">
                <a:latin typeface="Symbol"/>
                <a:cs typeface="Symbol"/>
              </a:rPr>
              <a:t></a:t>
            </a:r>
            <a:r>
              <a:rPr dirty="0" sz="2900" spc="-185">
                <a:latin typeface="Times New Roman"/>
                <a:cs typeface="Times New Roman"/>
              </a:rPr>
              <a:t> </a:t>
            </a:r>
            <a:r>
              <a:rPr dirty="0" sz="2900" spc="20">
                <a:latin typeface="Times New Roman"/>
                <a:cs typeface="Times New Roman"/>
              </a:rPr>
              <a:t>2</a:t>
            </a:r>
            <a:r>
              <a:rPr dirty="0" sz="2900" spc="20" i="1">
                <a:latin typeface="Times New Roman"/>
                <a:cs typeface="Times New Roman"/>
              </a:rPr>
              <a:t>KNO</a:t>
            </a:r>
            <a:r>
              <a:rPr dirty="0" baseline="-24509" sz="2550" spc="30">
                <a:latin typeface="Times New Roman"/>
                <a:cs typeface="Times New Roman"/>
              </a:rPr>
              <a:t>3(</a:t>
            </a:r>
            <a:r>
              <a:rPr dirty="0" baseline="-24509" sz="2550" spc="30" i="1">
                <a:latin typeface="Times New Roman"/>
                <a:cs typeface="Times New Roman"/>
              </a:rPr>
              <a:t>aq</a:t>
            </a:r>
            <a:r>
              <a:rPr dirty="0" baseline="-24509" sz="2550" spc="-419" i="1">
                <a:latin typeface="Times New Roman"/>
                <a:cs typeface="Times New Roman"/>
              </a:rPr>
              <a:t> </a:t>
            </a:r>
            <a:r>
              <a:rPr dirty="0" baseline="-24509" sz="2550" spc="-15">
                <a:latin typeface="Times New Roman"/>
                <a:cs typeface="Times New Roman"/>
              </a:rPr>
              <a:t>)</a:t>
            </a:r>
            <a:endParaRPr baseline="-24509" sz="25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83310" y="4834890"/>
            <a:ext cx="1064260" cy="469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baseline="14367" sz="4350" spc="112">
                <a:latin typeface="Times New Roman"/>
                <a:cs typeface="Times New Roman"/>
              </a:rPr>
              <a:t>2</a:t>
            </a:r>
            <a:r>
              <a:rPr dirty="0" baseline="14367" sz="4350" spc="112" i="1">
                <a:latin typeface="Times New Roman"/>
                <a:cs typeface="Times New Roman"/>
              </a:rPr>
              <a:t>KI</a:t>
            </a:r>
            <a:r>
              <a:rPr dirty="0" sz="1700" spc="75">
                <a:latin typeface="Times New Roman"/>
                <a:cs typeface="Times New Roman"/>
              </a:rPr>
              <a:t>(</a:t>
            </a:r>
            <a:r>
              <a:rPr dirty="0" sz="1700" spc="75" i="1">
                <a:latin typeface="Times New Roman"/>
                <a:cs typeface="Times New Roman"/>
              </a:rPr>
              <a:t>aq</a:t>
            </a:r>
            <a:r>
              <a:rPr dirty="0" sz="1700" spc="-315" i="1">
                <a:latin typeface="Times New Roman"/>
                <a:cs typeface="Times New Roman"/>
              </a:rPr>
              <a:t> </a:t>
            </a:r>
            <a:r>
              <a:rPr dirty="0" sz="1700" spc="-10">
                <a:latin typeface="Times New Roman"/>
                <a:cs typeface="Times New Roman"/>
              </a:rPr>
              <a:t>)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1676400" cy="542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fast">
    <p:wipe dir="l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0889" y="833120"/>
            <a:ext cx="505523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74950" algn="l"/>
              </a:tabLst>
            </a:pPr>
            <a:r>
              <a:rPr dirty="0" sz="4400" spc="-5" i="1">
                <a:latin typeface="Arial"/>
                <a:cs typeface="Arial"/>
              </a:rPr>
              <a:t>Non-redox	reactions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just"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dirty="0" sz="3200" spc="-5"/>
              <a:t>The oxidation states </a:t>
            </a:r>
            <a:r>
              <a:rPr dirty="0" sz="3200"/>
              <a:t>of </a:t>
            </a:r>
            <a:r>
              <a:rPr dirty="0" sz="3200" spc="-5"/>
              <a:t>the </a:t>
            </a:r>
            <a:r>
              <a:rPr dirty="0" sz="3200"/>
              <a:t>elements  remained unchanged </a:t>
            </a:r>
            <a:r>
              <a:rPr dirty="0" sz="3200" spc="-5"/>
              <a:t>in the </a:t>
            </a:r>
            <a:r>
              <a:rPr dirty="0" sz="3200" spc="-10"/>
              <a:t>following  </a:t>
            </a:r>
            <a:r>
              <a:rPr dirty="0" sz="3200" spc="-5"/>
              <a:t>reactions:</a:t>
            </a:r>
            <a:endParaRPr sz="3200"/>
          </a:p>
          <a:p>
            <a:pPr algn="just"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5600" algn="l"/>
              </a:tabLst>
            </a:pPr>
            <a:r>
              <a:rPr dirty="0" sz="3200"/>
              <a:t>Complex</a:t>
            </a:r>
            <a:r>
              <a:rPr dirty="0" sz="3200" spc="-20"/>
              <a:t> </a:t>
            </a:r>
            <a:r>
              <a:rPr dirty="0" sz="3200" spc="-5"/>
              <a:t>formation: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1376680" y="4177029"/>
            <a:ext cx="1163320" cy="4476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dirty="0" baseline="3030" sz="4125" spc="37" i="1">
                <a:latin typeface="Times New Roman"/>
                <a:cs typeface="Times New Roman"/>
              </a:rPr>
              <a:t>Cu</a:t>
            </a:r>
            <a:r>
              <a:rPr dirty="0" baseline="3030" sz="4125" spc="-637" i="1">
                <a:latin typeface="Times New Roman"/>
                <a:cs typeface="Times New Roman"/>
              </a:rPr>
              <a:t> </a:t>
            </a:r>
            <a:r>
              <a:rPr dirty="0" baseline="46875" sz="2400" spc="75">
                <a:latin typeface="Times New Roman"/>
                <a:cs typeface="Times New Roman"/>
              </a:rPr>
              <a:t>2</a:t>
            </a:r>
            <a:r>
              <a:rPr dirty="0" baseline="46875" sz="2400" spc="75">
                <a:latin typeface="Symbol"/>
                <a:cs typeface="Symbol"/>
              </a:rPr>
              <a:t></a:t>
            </a:r>
            <a:r>
              <a:rPr dirty="0" baseline="46875" sz="2400" spc="-307">
                <a:latin typeface="Times New Roman"/>
                <a:cs typeface="Times New Roman"/>
              </a:rPr>
              <a:t> </a:t>
            </a:r>
            <a:r>
              <a:rPr dirty="0" sz="1600" spc="80">
                <a:latin typeface="Times New Roman"/>
                <a:cs typeface="Times New Roman"/>
              </a:rPr>
              <a:t>(</a:t>
            </a:r>
            <a:r>
              <a:rPr dirty="0" sz="1600" spc="80" i="1">
                <a:latin typeface="Times New Roman"/>
                <a:cs typeface="Times New Roman"/>
              </a:rPr>
              <a:t>aq</a:t>
            </a:r>
            <a:r>
              <a:rPr dirty="0" sz="1600" spc="8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26200" y="4414520"/>
            <a:ext cx="129539" cy="2724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15"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73850" y="4063237"/>
            <a:ext cx="406400" cy="640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810">
              <a:lnSpc>
                <a:spcPct val="126000"/>
              </a:lnSpc>
              <a:spcBef>
                <a:spcPts val="95"/>
              </a:spcBef>
            </a:pPr>
            <a:r>
              <a:rPr dirty="0" sz="1600" spc="50">
                <a:latin typeface="Times New Roman"/>
                <a:cs typeface="Times New Roman"/>
              </a:rPr>
              <a:t>2</a:t>
            </a:r>
            <a:r>
              <a:rPr dirty="0" sz="1600" spc="50">
                <a:latin typeface="Symbol"/>
                <a:cs typeface="Symbol"/>
              </a:rPr>
              <a:t>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 spc="140">
                <a:latin typeface="Times New Roman"/>
                <a:cs typeface="Times New Roman"/>
              </a:rPr>
              <a:t>(</a:t>
            </a:r>
            <a:r>
              <a:rPr dirty="0" sz="1600" spc="15" i="1">
                <a:latin typeface="Times New Roman"/>
                <a:cs typeface="Times New Roman"/>
              </a:rPr>
              <a:t>a</a:t>
            </a:r>
            <a:r>
              <a:rPr dirty="0" sz="1600" spc="145" i="1">
                <a:latin typeface="Times New Roman"/>
                <a:cs typeface="Times New Roman"/>
              </a:rPr>
              <a:t>q</a:t>
            </a:r>
            <a:r>
              <a:rPr dirty="0" sz="1600" spc="1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81400" y="4395470"/>
            <a:ext cx="2708910" cy="2724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2591435" algn="l"/>
              </a:tabLst>
            </a:pPr>
            <a:r>
              <a:rPr dirty="0" sz="1600" spc="45">
                <a:latin typeface="Times New Roman"/>
                <a:cs typeface="Times New Roman"/>
              </a:rPr>
              <a:t>3</a:t>
            </a:r>
            <a:r>
              <a:rPr dirty="0" sz="1600" spc="140">
                <a:latin typeface="Times New Roman"/>
                <a:cs typeface="Times New Roman"/>
              </a:rPr>
              <a:t>(</a:t>
            </a:r>
            <a:r>
              <a:rPr dirty="0" sz="1600" spc="15" i="1">
                <a:latin typeface="Times New Roman"/>
                <a:cs typeface="Times New Roman"/>
              </a:rPr>
              <a:t>aq</a:t>
            </a:r>
            <a:r>
              <a:rPr dirty="0" sz="1600" spc="-260" i="1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)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15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77029" y="3996690"/>
            <a:ext cx="2499360" cy="6445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149475" algn="l"/>
                <a:tab pos="2414905" algn="l"/>
              </a:tabLst>
            </a:pPr>
            <a:r>
              <a:rPr dirty="0" sz="2750" spc="-1605">
                <a:latin typeface="Symbol"/>
                <a:cs typeface="Symbol"/>
              </a:rPr>
              <a:t></a:t>
            </a:r>
            <a:r>
              <a:rPr dirty="0" sz="2750" spc="-215">
                <a:latin typeface="Symbol"/>
                <a:cs typeface="Symbol"/>
              </a:rPr>
              <a:t></a:t>
            </a:r>
            <a:r>
              <a:rPr dirty="0" sz="2750" spc="-15">
                <a:latin typeface="Symbol"/>
                <a:cs typeface="Symbol"/>
              </a:rPr>
              <a:t></a:t>
            </a:r>
            <a:r>
              <a:rPr dirty="0" sz="4050" spc="-690">
                <a:latin typeface="Symbol"/>
                <a:cs typeface="Symbol"/>
              </a:rPr>
              <a:t></a:t>
            </a:r>
            <a:r>
              <a:rPr dirty="0" sz="2750" spc="20" i="1">
                <a:latin typeface="Times New Roman"/>
                <a:cs typeface="Times New Roman"/>
              </a:rPr>
              <a:t>C</a:t>
            </a:r>
            <a:r>
              <a:rPr dirty="0" sz="2750" spc="170" i="1">
                <a:latin typeface="Times New Roman"/>
                <a:cs typeface="Times New Roman"/>
              </a:rPr>
              <a:t>u</a:t>
            </a:r>
            <a:r>
              <a:rPr dirty="0" sz="3650" spc="-660">
                <a:latin typeface="Symbol"/>
                <a:cs typeface="Symbol"/>
              </a:rPr>
              <a:t></a:t>
            </a:r>
            <a:r>
              <a:rPr dirty="0" sz="3650" spc="-475">
                <a:latin typeface="Times New Roman"/>
                <a:cs typeface="Times New Roman"/>
              </a:rPr>
              <a:t> </a:t>
            </a:r>
            <a:r>
              <a:rPr dirty="0" sz="2750" spc="35" i="1">
                <a:latin typeface="Times New Roman"/>
                <a:cs typeface="Times New Roman"/>
              </a:rPr>
              <a:t>N</a:t>
            </a:r>
            <a:r>
              <a:rPr dirty="0" sz="2750" spc="35" i="1">
                <a:latin typeface="Times New Roman"/>
                <a:cs typeface="Times New Roman"/>
              </a:rPr>
              <a:t>H</a:t>
            </a:r>
            <a:r>
              <a:rPr dirty="0" sz="2750" i="1">
                <a:latin typeface="Times New Roman"/>
                <a:cs typeface="Times New Roman"/>
              </a:rPr>
              <a:t>	</a:t>
            </a:r>
            <a:r>
              <a:rPr dirty="0" sz="3650" spc="-660">
                <a:latin typeface="Symbol"/>
                <a:cs typeface="Symbol"/>
              </a:rPr>
              <a:t></a:t>
            </a:r>
            <a:r>
              <a:rPr dirty="0" sz="3650">
                <a:latin typeface="Times New Roman"/>
                <a:cs typeface="Times New Roman"/>
              </a:rPr>
              <a:t>	</a:t>
            </a:r>
            <a:r>
              <a:rPr dirty="0" sz="4050" spc="-790">
                <a:latin typeface="Symbol"/>
                <a:cs typeface="Symbol"/>
              </a:rPr>
              <a:t></a:t>
            </a:r>
            <a:endParaRPr sz="40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92070" y="4160520"/>
            <a:ext cx="996315" cy="1002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274320" indent="-261620">
              <a:lnSpc>
                <a:spcPct val="100000"/>
              </a:lnSpc>
              <a:spcBef>
                <a:spcPts val="120"/>
              </a:spcBef>
              <a:buFont typeface="Symbol"/>
              <a:buChar char=""/>
              <a:tabLst>
                <a:tab pos="274320" algn="l"/>
              </a:tabLst>
            </a:pPr>
            <a:r>
              <a:rPr dirty="0" sz="2750" spc="85">
                <a:latin typeface="Times New Roman"/>
                <a:cs typeface="Times New Roman"/>
              </a:rPr>
              <a:t>4</a:t>
            </a:r>
            <a:r>
              <a:rPr dirty="0" sz="2750" spc="85" i="1">
                <a:latin typeface="Times New Roman"/>
                <a:cs typeface="Times New Roman"/>
              </a:rPr>
              <a:t>NH</a:t>
            </a:r>
            <a:endParaRPr sz="2750">
              <a:latin typeface="Times New Roman"/>
              <a:cs typeface="Times New Roman"/>
            </a:endParaRPr>
          </a:p>
          <a:p>
            <a:pPr marL="309880">
              <a:lnSpc>
                <a:spcPct val="100000"/>
              </a:lnSpc>
              <a:spcBef>
                <a:spcPts val="2210"/>
              </a:spcBef>
            </a:pPr>
            <a:r>
              <a:rPr dirty="0" sz="1800" spc="-5" b="1">
                <a:latin typeface="Arial"/>
                <a:cs typeface="Arial"/>
              </a:rPr>
              <a:t>l</a:t>
            </a:r>
            <a:r>
              <a:rPr dirty="0" sz="1800" spc="5" b="1">
                <a:latin typeface="Arial"/>
                <a:cs typeface="Arial"/>
              </a:rPr>
              <a:t>i</a:t>
            </a:r>
            <a:r>
              <a:rPr dirty="0" sz="1800" spc="-5" b="1">
                <a:latin typeface="Arial"/>
                <a:cs typeface="Arial"/>
              </a:rPr>
              <a:t>g</a:t>
            </a:r>
            <a:r>
              <a:rPr dirty="0" sz="1800" spc="-15" b="1">
                <a:latin typeface="Arial"/>
                <a:cs typeface="Arial"/>
              </a:rPr>
              <a:t>a</a:t>
            </a:r>
            <a:r>
              <a:rPr dirty="0" sz="1800" spc="5" b="1">
                <a:latin typeface="Arial"/>
                <a:cs typeface="Arial"/>
              </a:rPr>
              <a:t>n</a:t>
            </a:r>
            <a:r>
              <a:rPr dirty="0" sz="1800" b="1"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04740" y="4869179"/>
            <a:ext cx="2439035" cy="94106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5"/>
              </a:spcBef>
            </a:pPr>
            <a:r>
              <a:rPr dirty="0" sz="2000" spc="-5" b="1">
                <a:latin typeface="Arial"/>
                <a:cs typeface="Arial"/>
              </a:rPr>
              <a:t>Tetraammine  copper(II) complex  </a:t>
            </a:r>
            <a:r>
              <a:rPr dirty="0" sz="2000" b="1">
                <a:latin typeface="Arial"/>
                <a:cs typeface="Arial"/>
              </a:rPr>
              <a:t>(deep </a:t>
            </a:r>
            <a:r>
              <a:rPr dirty="0" sz="2000" spc="-5" b="1">
                <a:latin typeface="Arial"/>
                <a:cs typeface="Arial"/>
              </a:rPr>
              <a:t>blue</a:t>
            </a:r>
            <a:r>
              <a:rPr dirty="0" sz="2000" spc="-75" b="1">
                <a:latin typeface="Arial"/>
                <a:cs typeface="Arial"/>
              </a:rPr>
              <a:t> </a:t>
            </a:r>
            <a:r>
              <a:rPr dirty="0" sz="2000" spc="-5" b="1">
                <a:latin typeface="Arial"/>
                <a:cs typeface="Arial"/>
              </a:rPr>
              <a:t>solution)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0"/>
            <a:ext cx="1676400" cy="542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fast">
    <p:wipe dir="l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7469" y="833120"/>
            <a:ext cx="643953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Disproportionation</a:t>
            </a:r>
            <a:r>
              <a:rPr dirty="0" sz="4400" spc="10"/>
              <a:t> </a:t>
            </a:r>
            <a:r>
              <a:rPr dirty="0" sz="4400" spc="-5"/>
              <a:t>reactions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57809" y="1993900"/>
            <a:ext cx="1327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0709" y="2014220"/>
            <a:ext cx="7982584" cy="2372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481330">
              <a:lnSpc>
                <a:spcPct val="100000"/>
              </a:lnSpc>
              <a:spcBef>
                <a:spcPts val="100"/>
              </a:spcBef>
              <a:tabLst>
                <a:tab pos="1953260" algn="l"/>
              </a:tabLst>
            </a:pPr>
            <a:r>
              <a:rPr dirty="0" sz="2400">
                <a:latin typeface="Times New Roman"/>
                <a:cs typeface="Times New Roman"/>
              </a:rPr>
              <a:t>These are a special type of reactions </a:t>
            </a:r>
            <a:r>
              <a:rPr dirty="0" sz="2400" spc="-5">
                <a:latin typeface="Times New Roman"/>
                <a:cs typeface="Times New Roman"/>
              </a:rPr>
              <a:t>where </a:t>
            </a:r>
            <a:r>
              <a:rPr dirty="0" sz="2400">
                <a:latin typeface="Times New Roman"/>
                <a:cs typeface="Times New Roman"/>
              </a:rPr>
              <a:t>an </a:t>
            </a:r>
            <a:r>
              <a:rPr dirty="0" sz="2400" spc="-5">
                <a:latin typeface="Times New Roman"/>
                <a:cs typeface="Times New Roman"/>
              </a:rPr>
              <a:t>element </a:t>
            </a:r>
            <a:r>
              <a:rPr dirty="0" sz="2400" spc="5">
                <a:latin typeface="Times New Roman"/>
                <a:cs typeface="Times New Roman"/>
              </a:rPr>
              <a:t>in </a:t>
            </a:r>
            <a:r>
              <a:rPr dirty="0" sz="2400" spc="-5">
                <a:latin typeface="Times New Roman"/>
                <a:cs typeface="Times New Roman"/>
              </a:rPr>
              <a:t>one  </a:t>
            </a:r>
            <a:r>
              <a:rPr dirty="0" sz="2400">
                <a:latin typeface="Times New Roman"/>
                <a:cs typeface="Times New Roman"/>
              </a:rPr>
              <a:t>oxidation state	is </a:t>
            </a:r>
            <a:r>
              <a:rPr dirty="0" sz="2400" spc="-5">
                <a:latin typeface="Times New Roman"/>
                <a:cs typeface="Times New Roman"/>
              </a:rPr>
              <a:t>simultaneously </a:t>
            </a:r>
            <a:r>
              <a:rPr dirty="0" sz="2400">
                <a:latin typeface="Times New Roman"/>
                <a:cs typeface="Times New Roman"/>
              </a:rPr>
              <a:t>oxidised and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reduced.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dirty="0" sz="2400" spc="-5">
                <a:latin typeface="Times New Roman"/>
                <a:cs typeface="Times New Roman"/>
              </a:rPr>
              <a:t>One </a:t>
            </a:r>
            <a:r>
              <a:rPr dirty="0" sz="2400">
                <a:latin typeface="Times New Roman"/>
                <a:cs typeface="Times New Roman"/>
              </a:rPr>
              <a:t>of the reacting </a:t>
            </a:r>
            <a:r>
              <a:rPr dirty="0" sz="2400" spc="-5">
                <a:latin typeface="Times New Roman"/>
                <a:cs typeface="Times New Roman"/>
              </a:rPr>
              <a:t>substances </a:t>
            </a:r>
            <a:r>
              <a:rPr dirty="0" sz="2400">
                <a:latin typeface="Times New Roman"/>
                <a:cs typeface="Times New Roman"/>
              </a:rPr>
              <a:t>in a disproportion reaction always  contains an </a:t>
            </a:r>
            <a:r>
              <a:rPr dirty="0" sz="2400" spc="-5">
                <a:latin typeface="Times New Roman"/>
                <a:cs typeface="Times New Roman"/>
              </a:rPr>
              <a:t>element </a:t>
            </a:r>
            <a:r>
              <a:rPr dirty="0" sz="2400">
                <a:latin typeface="Times New Roman"/>
                <a:cs typeface="Times New Roman"/>
              </a:rPr>
              <a:t>that can </a:t>
            </a:r>
            <a:r>
              <a:rPr dirty="0" sz="2400" spc="-5">
                <a:latin typeface="Times New Roman"/>
                <a:cs typeface="Times New Roman"/>
              </a:rPr>
              <a:t>exist </a:t>
            </a:r>
            <a:r>
              <a:rPr dirty="0" sz="2400">
                <a:latin typeface="Times New Roman"/>
                <a:cs typeface="Times New Roman"/>
              </a:rPr>
              <a:t>in at </a:t>
            </a:r>
            <a:r>
              <a:rPr dirty="0" sz="2400" spc="-5">
                <a:latin typeface="Times New Roman"/>
                <a:cs typeface="Times New Roman"/>
              </a:rPr>
              <a:t>least </a:t>
            </a:r>
            <a:r>
              <a:rPr dirty="0" sz="2400">
                <a:latin typeface="Times New Roman"/>
                <a:cs typeface="Times New Roman"/>
              </a:rPr>
              <a:t>3 oxidation </a:t>
            </a:r>
            <a:r>
              <a:rPr dirty="0" sz="2400" spc="-5">
                <a:latin typeface="Times New Roman"/>
                <a:cs typeface="Times New Roman"/>
              </a:rPr>
              <a:t>states.</a:t>
            </a:r>
            <a:endParaRPr sz="2400">
              <a:latin typeface="Times New Roman"/>
              <a:cs typeface="Times New Roman"/>
            </a:endParaRPr>
          </a:p>
          <a:p>
            <a:pPr marL="12700" marR="1324610">
              <a:lnSpc>
                <a:spcPct val="100000"/>
              </a:lnSpc>
              <a:spcBef>
                <a:spcPts val="600"/>
              </a:spcBef>
            </a:pPr>
            <a:r>
              <a:rPr dirty="0" sz="2400">
                <a:latin typeface="Times New Roman"/>
                <a:cs typeface="Times New Roman"/>
              </a:rPr>
              <a:t>The </a:t>
            </a:r>
            <a:r>
              <a:rPr dirty="0" sz="2400" spc="-5">
                <a:latin typeface="Times New Roman"/>
                <a:cs typeface="Times New Roman"/>
              </a:rPr>
              <a:t>element </a:t>
            </a:r>
            <a:r>
              <a:rPr dirty="0" sz="2400">
                <a:latin typeface="Times New Roman"/>
                <a:cs typeface="Times New Roman"/>
              </a:rPr>
              <a:t>in the </a:t>
            </a:r>
            <a:r>
              <a:rPr dirty="0" sz="2400" spc="-5">
                <a:latin typeface="Times New Roman"/>
                <a:cs typeface="Times New Roman"/>
              </a:rPr>
              <a:t>form </a:t>
            </a:r>
            <a:r>
              <a:rPr dirty="0" sz="2400">
                <a:latin typeface="Times New Roman"/>
                <a:cs typeface="Times New Roman"/>
              </a:rPr>
              <a:t>of reacting </a:t>
            </a:r>
            <a:r>
              <a:rPr dirty="0" sz="2400" spc="-5">
                <a:latin typeface="Times New Roman"/>
                <a:cs typeface="Times New Roman"/>
              </a:rPr>
              <a:t>substance </a:t>
            </a:r>
            <a:r>
              <a:rPr dirty="0" sz="2400">
                <a:latin typeface="Times New Roman"/>
                <a:cs typeface="Times New Roman"/>
              </a:rPr>
              <a:t>is </a:t>
            </a:r>
            <a:r>
              <a:rPr dirty="0" sz="2400" spc="5">
                <a:latin typeface="Times New Roman"/>
                <a:cs typeface="Times New Roman"/>
              </a:rPr>
              <a:t>in </a:t>
            </a:r>
            <a:r>
              <a:rPr dirty="0" sz="2400">
                <a:latin typeface="Times New Roman"/>
                <a:cs typeface="Times New Roman"/>
              </a:rPr>
              <a:t>the  </a:t>
            </a:r>
            <a:r>
              <a:rPr dirty="0" sz="2400" spc="-5">
                <a:latin typeface="Times New Roman"/>
                <a:cs typeface="Times New Roman"/>
              </a:rPr>
              <a:t>intermediate </a:t>
            </a:r>
            <a:r>
              <a:rPr dirty="0" sz="2400">
                <a:latin typeface="Times New Roman"/>
                <a:cs typeface="Times New Roman"/>
              </a:rPr>
              <a:t>oxidation state.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7809" y="2801620"/>
            <a:ext cx="1327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7809" y="3609340"/>
            <a:ext cx="1327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35150" y="4632959"/>
            <a:ext cx="4897120" cy="17678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43</a:t>
            </a:fld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43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86689" y="654050"/>
            <a:ext cx="8821420" cy="3153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Hypochlorite </a:t>
            </a:r>
            <a:r>
              <a:rPr dirty="0" sz="3200" spc="-5">
                <a:latin typeface="Times New Roman"/>
                <a:cs typeface="Times New Roman"/>
              </a:rPr>
              <a:t>ion formed in </a:t>
            </a:r>
            <a:r>
              <a:rPr dirty="0" sz="3200">
                <a:latin typeface="Times New Roman"/>
                <a:cs typeface="Times New Roman"/>
              </a:rPr>
              <a:t>a </a:t>
            </a:r>
            <a:r>
              <a:rPr dirty="0" sz="3200" spc="-5">
                <a:latin typeface="Times New Roman"/>
                <a:cs typeface="Times New Roman"/>
              </a:rPr>
              <a:t>disproportion reaction  </a:t>
            </a:r>
            <a:r>
              <a:rPr dirty="0" sz="3200">
                <a:latin typeface="Times New Roman"/>
                <a:cs typeface="Times New Roman"/>
              </a:rPr>
              <a:t>oxidises </a:t>
            </a:r>
            <a:r>
              <a:rPr dirty="0" sz="3200" spc="-5">
                <a:latin typeface="Times New Roman"/>
                <a:cs typeface="Times New Roman"/>
              </a:rPr>
              <a:t>the </a:t>
            </a:r>
            <a:r>
              <a:rPr dirty="0" sz="3200">
                <a:latin typeface="Times New Roman"/>
                <a:cs typeface="Times New Roman"/>
              </a:rPr>
              <a:t>colour bearing </a:t>
            </a:r>
            <a:r>
              <a:rPr dirty="0" sz="3200" spc="-5">
                <a:latin typeface="Times New Roman"/>
                <a:cs typeface="Times New Roman"/>
              </a:rPr>
              <a:t>stains </a:t>
            </a:r>
            <a:r>
              <a:rPr dirty="0" sz="3200">
                <a:latin typeface="Times New Roman"/>
                <a:cs typeface="Times New Roman"/>
              </a:rPr>
              <a:t>of </a:t>
            </a:r>
            <a:r>
              <a:rPr dirty="0" sz="3200" spc="-5">
                <a:latin typeface="Times New Roman"/>
                <a:cs typeface="Times New Roman"/>
              </a:rPr>
              <a:t>the </a:t>
            </a:r>
            <a:r>
              <a:rPr dirty="0" sz="3200">
                <a:latin typeface="Times New Roman"/>
                <a:cs typeface="Times New Roman"/>
              </a:rPr>
              <a:t>substances  </a:t>
            </a:r>
            <a:r>
              <a:rPr dirty="0" sz="3200" spc="-5">
                <a:latin typeface="Times New Roman"/>
                <a:cs typeface="Times New Roman"/>
              </a:rPr>
              <a:t>to </a:t>
            </a:r>
            <a:r>
              <a:rPr dirty="0" sz="3200">
                <a:latin typeface="Times New Roman"/>
                <a:cs typeface="Times New Roman"/>
              </a:rPr>
              <a:t>colourless compounds.</a:t>
            </a:r>
            <a:endParaRPr sz="3200">
              <a:latin typeface="Times New Roman"/>
              <a:cs typeface="Times New Roman"/>
            </a:endParaRPr>
          </a:p>
          <a:p>
            <a:pPr algn="just" marL="355600" marR="9398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Fluorine </a:t>
            </a:r>
            <a:r>
              <a:rPr dirty="0" sz="3200" spc="-5">
                <a:latin typeface="Times New Roman"/>
                <a:cs typeface="Times New Roman"/>
              </a:rPr>
              <a:t>is the most electronegative element </a:t>
            </a:r>
            <a:r>
              <a:rPr dirty="0" sz="3200">
                <a:latin typeface="Times New Roman"/>
                <a:cs typeface="Times New Roman"/>
              </a:rPr>
              <a:t>and  hence </a:t>
            </a:r>
            <a:r>
              <a:rPr dirty="0" sz="3200" spc="-5">
                <a:latin typeface="Times New Roman"/>
                <a:cs typeface="Times New Roman"/>
              </a:rPr>
              <a:t>it </a:t>
            </a:r>
            <a:r>
              <a:rPr dirty="0" sz="3200">
                <a:latin typeface="Times New Roman"/>
                <a:cs typeface="Times New Roman"/>
              </a:rPr>
              <a:t>cannot </a:t>
            </a:r>
            <a:r>
              <a:rPr dirty="0" sz="3200" spc="-5">
                <a:latin typeface="Times New Roman"/>
                <a:cs typeface="Times New Roman"/>
              </a:rPr>
              <a:t>exhibit any positive oxidation</a:t>
            </a:r>
            <a:r>
              <a:rPr dirty="0" sz="3200" spc="9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state.</a:t>
            </a:r>
            <a:endParaRPr sz="3200">
              <a:latin typeface="Times New Roman"/>
              <a:cs typeface="Times New Roman"/>
            </a:endParaRPr>
          </a:p>
          <a:p>
            <a:pPr algn="just"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Fluorine does not show a disproportion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tendency.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69" y="35559"/>
            <a:ext cx="610870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FF0000"/>
                </a:solidFill>
                <a:latin typeface="Comic Sans MS"/>
                <a:cs typeface="Comic Sans MS"/>
              </a:rPr>
              <a:t>Auto </a:t>
            </a:r>
            <a:r>
              <a:rPr dirty="0" sz="2400" spc="-5" b="1">
                <a:solidFill>
                  <a:srgbClr val="FF0000"/>
                </a:solidFill>
                <a:latin typeface="Comic Sans MS"/>
                <a:cs typeface="Comic Sans MS"/>
              </a:rPr>
              <a:t>Redox Reaction</a:t>
            </a:r>
            <a:r>
              <a:rPr dirty="0" sz="2400" spc="-35" b="1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2400" spc="-5" b="1">
                <a:solidFill>
                  <a:srgbClr val="FF0000"/>
                </a:solidFill>
                <a:latin typeface="Comic Sans MS"/>
                <a:cs typeface="Comic Sans MS"/>
              </a:rPr>
              <a:t>(Disproportionation)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646429"/>
            <a:ext cx="7912734" cy="1549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970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5" i="1">
                <a:latin typeface="Times New Roman"/>
                <a:cs typeface="Times New Roman"/>
              </a:rPr>
              <a:t>Auto </a:t>
            </a:r>
            <a:r>
              <a:rPr dirty="0" sz="2000" i="1">
                <a:latin typeface="Times New Roman"/>
                <a:cs typeface="Times New Roman"/>
              </a:rPr>
              <a:t>redox </a:t>
            </a:r>
            <a:r>
              <a:rPr dirty="0" sz="2000" spc="-5" i="1">
                <a:latin typeface="Times New Roman"/>
                <a:cs typeface="Times New Roman"/>
              </a:rPr>
              <a:t>reaction is </a:t>
            </a:r>
            <a:r>
              <a:rPr dirty="0" sz="2000" i="1">
                <a:latin typeface="Times New Roman"/>
                <a:cs typeface="Times New Roman"/>
              </a:rPr>
              <a:t>a </a:t>
            </a:r>
            <a:r>
              <a:rPr dirty="0" sz="2000" spc="-5" i="1">
                <a:latin typeface="Times New Roman"/>
                <a:cs typeface="Times New Roman"/>
              </a:rPr>
              <a:t>reaction </a:t>
            </a:r>
            <a:r>
              <a:rPr dirty="0" sz="2000" i="1">
                <a:latin typeface="Times New Roman"/>
                <a:cs typeface="Times New Roman"/>
              </a:rPr>
              <a:t>of </a:t>
            </a:r>
            <a:r>
              <a:rPr dirty="0" sz="2000" spc="-5" i="1">
                <a:latin typeface="Times New Roman"/>
                <a:cs typeface="Times New Roman"/>
              </a:rPr>
              <a:t>reduction </a:t>
            </a:r>
            <a:r>
              <a:rPr dirty="0" sz="2000" i="1">
                <a:latin typeface="Times New Roman"/>
                <a:cs typeface="Times New Roman"/>
              </a:rPr>
              <a:t>and </a:t>
            </a:r>
            <a:r>
              <a:rPr dirty="0" sz="2000" spc="-5" i="1">
                <a:latin typeface="Times New Roman"/>
                <a:cs typeface="Times New Roman"/>
              </a:rPr>
              <a:t>oxidation </a:t>
            </a:r>
            <a:r>
              <a:rPr dirty="0" sz="2000" i="1">
                <a:latin typeface="Times New Roman"/>
                <a:cs typeface="Times New Roman"/>
              </a:rPr>
              <a:t>that occur </a:t>
            </a:r>
            <a:r>
              <a:rPr dirty="0" sz="2000" spc="-5" i="1">
                <a:latin typeface="Times New Roman"/>
                <a:cs typeface="Times New Roman"/>
              </a:rPr>
              <a:t>in the  </a:t>
            </a:r>
            <a:r>
              <a:rPr dirty="0" sz="2000" i="1">
                <a:latin typeface="Times New Roman"/>
                <a:cs typeface="Times New Roman"/>
              </a:rPr>
              <a:t>same substance</a:t>
            </a:r>
            <a:r>
              <a:rPr dirty="0" sz="2000" spc="-5" i="1">
                <a:latin typeface="Times New Roman"/>
                <a:cs typeface="Times New Roman"/>
              </a:rPr>
              <a:t> (reactant).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i="1">
                <a:latin typeface="Times New Roman"/>
                <a:cs typeface="Times New Roman"/>
              </a:rPr>
              <a:t>Example of auto redox</a:t>
            </a:r>
            <a:r>
              <a:rPr dirty="0" sz="2000" spc="-10" i="1">
                <a:latin typeface="Times New Roman"/>
                <a:cs typeface="Times New Roman"/>
              </a:rPr>
              <a:t> </a:t>
            </a:r>
            <a:r>
              <a:rPr dirty="0" sz="2000" spc="-5" i="1">
                <a:latin typeface="Times New Roman"/>
                <a:cs typeface="Times New Roman"/>
              </a:rPr>
              <a:t>reaction:</a:t>
            </a:r>
            <a:endParaRPr sz="2000">
              <a:latin typeface="Times New Roman"/>
              <a:cs typeface="Times New Roman"/>
            </a:endParaRPr>
          </a:p>
          <a:p>
            <a:pPr algn="ctr" marR="287655">
              <a:lnSpc>
                <a:spcPct val="100000"/>
              </a:lnSpc>
            </a:pPr>
            <a:r>
              <a:rPr dirty="0" sz="2000" spc="-5" i="1">
                <a:latin typeface="Times New Roman"/>
                <a:cs typeface="Times New Roman"/>
              </a:rPr>
              <a:t>Reaction </a:t>
            </a:r>
            <a:r>
              <a:rPr dirty="0" sz="2000" i="1">
                <a:latin typeface="Times New Roman"/>
                <a:cs typeface="Times New Roman"/>
              </a:rPr>
              <a:t>of </a:t>
            </a:r>
            <a:r>
              <a:rPr dirty="0" sz="2000" spc="-5" i="1">
                <a:latin typeface="Times New Roman"/>
                <a:cs typeface="Times New Roman"/>
              </a:rPr>
              <a:t>chlorine </a:t>
            </a:r>
            <a:r>
              <a:rPr dirty="0" sz="2000" i="1">
                <a:latin typeface="Times New Roman"/>
                <a:cs typeface="Times New Roman"/>
              </a:rPr>
              <a:t>gas </a:t>
            </a:r>
            <a:r>
              <a:rPr dirty="0" sz="2000" spc="-5" i="1">
                <a:latin typeface="Times New Roman"/>
                <a:cs typeface="Times New Roman"/>
              </a:rPr>
              <a:t>with sodium </a:t>
            </a:r>
            <a:r>
              <a:rPr dirty="0" sz="2000" i="1">
                <a:latin typeface="Times New Roman"/>
                <a:cs typeface="Times New Roman"/>
              </a:rPr>
              <a:t>hydroxide</a:t>
            </a:r>
            <a:r>
              <a:rPr dirty="0" sz="2000" spc="50" i="1">
                <a:latin typeface="Times New Roman"/>
                <a:cs typeface="Times New Roman"/>
              </a:rPr>
              <a:t> </a:t>
            </a:r>
            <a:r>
              <a:rPr dirty="0" sz="2000" spc="-5" i="1">
                <a:latin typeface="Times New Roman"/>
                <a:cs typeface="Times New Roman"/>
              </a:rPr>
              <a:t>solution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61389" y="2879089"/>
            <a:ext cx="4800600" cy="1525270"/>
          </a:xfrm>
          <a:custGeom>
            <a:avLst/>
            <a:gdLst/>
            <a:ahLst/>
            <a:cxnLst/>
            <a:rect l="l" t="t" r="r" b="b"/>
            <a:pathLst>
              <a:path w="4800600" h="1525270">
                <a:moveTo>
                  <a:pt x="0" y="0"/>
                </a:moveTo>
                <a:lnTo>
                  <a:pt x="0" y="485139"/>
                </a:lnTo>
                <a:lnTo>
                  <a:pt x="7619" y="500380"/>
                </a:lnTo>
                <a:lnTo>
                  <a:pt x="30479" y="508000"/>
                </a:lnTo>
                <a:lnTo>
                  <a:pt x="30479" y="511810"/>
                </a:lnTo>
                <a:lnTo>
                  <a:pt x="66040" y="515620"/>
                </a:lnTo>
                <a:lnTo>
                  <a:pt x="3181350" y="513080"/>
                </a:lnTo>
                <a:lnTo>
                  <a:pt x="3216910" y="511810"/>
                </a:lnTo>
                <a:lnTo>
                  <a:pt x="3248660" y="501650"/>
                </a:lnTo>
                <a:lnTo>
                  <a:pt x="3266440" y="488950"/>
                </a:lnTo>
                <a:lnTo>
                  <a:pt x="3267710" y="260350"/>
                </a:lnTo>
                <a:lnTo>
                  <a:pt x="3308350" y="266700"/>
                </a:lnTo>
                <a:lnTo>
                  <a:pt x="3267710" y="0"/>
                </a:lnTo>
                <a:lnTo>
                  <a:pt x="3208020" y="266700"/>
                </a:lnTo>
                <a:lnTo>
                  <a:pt x="3248660" y="260350"/>
                </a:lnTo>
              </a:path>
              <a:path w="4800600" h="1525270">
                <a:moveTo>
                  <a:pt x="0" y="0"/>
                </a:moveTo>
                <a:lnTo>
                  <a:pt x="0" y="0"/>
                </a:lnTo>
              </a:path>
              <a:path w="4800600" h="1525270">
                <a:moveTo>
                  <a:pt x="3308350" y="515620"/>
                </a:moveTo>
                <a:lnTo>
                  <a:pt x="3308350" y="515620"/>
                </a:lnTo>
              </a:path>
              <a:path w="4800600" h="1525270">
                <a:moveTo>
                  <a:pt x="0" y="31750"/>
                </a:moveTo>
                <a:lnTo>
                  <a:pt x="0" y="1381760"/>
                </a:lnTo>
                <a:lnTo>
                  <a:pt x="8890" y="1446530"/>
                </a:lnTo>
                <a:lnTo>
                  <a:pt x="44450" y="1490980"/>
                </a:lnTo>
                <a:lnTo>
                  <a:pt x="44450" y="1503680"/>
                </a:lnTo>
                <a:lnTo>
                  <a:pt x="96519" y="1525270"/>
                </a:lnTo>
                <a:lnTo>
                  <a:pt x="4616450" y="1512570"/>
                </a:lnTo>
                <a:lnTo>
                  <a:pt x="4668520" y="1503680"/>
                </a:lnTo>
                <a:lnTo>
                  <a:pt x="4715510" y="1459230"/>
                </a:lnTo>
                <a:lnTo>
                  <a:pt x="4740910" y="1399540"/>
                </a:lnTo>
                <a:lnTo>
                  <a:pt x="4743450" y="284480"/>
                </a:lnTo>
                <a:lnTo>
                  <a:pt x="4800600" y="320039"/>
                </a:lnTo>
                <a:lnTo>
                  <a:pt x="4743450" y="0"/>
                </a:lnTo>
                <a:lnTo>
                  <a:pt x="4657090" y="320039"/>
                </a:lnTo>
                <a:lnTo>
                  <a:pt x="4715510" y="284480"/>
                </a:lnTo>
              </a:path>
              <a:path w="4800600" h="1525270">
                <a:moveTo>
                  <a:pt x="0" y="0"/>
                </a:moveTo>
                <a:lnTo>
                  <a:pt x="0" y="0"/>
                </a:lnTo>
              </a:path>
              <a:path w="4800600" h="1525270">
                <a:moveTo>
                  <a:pt x="4800600" y="1525270"/>
                </a:moveTo>
                <a:lnTo>
                  <a:pt x="4800600" y="152527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491996" y="2192020"/>
            <a:ext cx="148209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37185" algn="l"/>
              </a:tabLst>
            </a:pPr>
            <a:r>
              <a:rPr dirty="0" sz="2000" i="1">
                <a:latin typeface="Times New Roman"/>
                <a:cs typeface="Times New Roman"/>
              </a:rPr>
              <a:t>+	2</a:t>
            </a:r>
            <a:r>
              <a:rPr dirty="0" sz="2000" spc="-25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NaOH</a:t>
            </a:r>
            <a:r>
              <a:rPr dirty="0" baseline="-28985" sz="1725" i="1">
                <a:latin typeface="Times New Roman"/>
                <a:cs typeface="Times New Roman"/>
              </a:rPr>
              <a:t>(aq)</a:t>
            </a:r>
            <a:endParaRPr baseline="-28985" sz="1725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569" y="2268220"/>
            <a:ext cx="563245" cy="613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2315"/>
              </a:lnSpc>
              <a:spcBef>
                <a:spcPts val="100"/>
              </a:spcBef>
            </a:pPr>
            <a:r>
              <a:rPr dirty="0" u="heavy" baseline="16666" sz="300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Cl</a:t>
            </a:r>
            <a:r>
              <a:rPr dirty="0" sz="1150" i="1">
                <a:latin typeface="Times New Roman"/>
                <a:cs typeface="Times New Roman"/>
              </a:rPr>
              <a:t>2(g)</a:t>
            </a:r>
            <a:endParaRPr sz="1150">
              <a:latin typeface="Times New Roman"/>
              <a:cs typeface="Times New Roman"/>
            </a:endParaRPr>
          </a:p>
          <a:p>
            <a:pPr marL="38100">
              <a:lnSpc>
                <a:spcPts val="2315"/>
              </a:lnSpc>
            </a:pPr>
            <a:r>
              <a:rPr dirty="0" sz="2000" i="1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95979" y="2137410"/>
            <a:ext cx="2667000" cy="74422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530"/>
              </a:spcBef>
              <a:tabLst>
                <a:tab pos="1090295" algn="l"/>
                <a:tab pos="1454150" algn="l"/>
                <a:tab pos="2183765" algn="l"/>
              </a:tabLst>
            </a:pPr>
            <a:r>
              <a:rPr dirty="0" sz="2000" i="1">
                <a:latin typeface="Times New Roman"/>
                <a:cs typeface="Times New Roman"/>
              </a:rPr>
              <a:t>Na</a:t>
            </a:r>
            <a:r>
              <a:rPr dirty="0" sz="2000" spc="10" i="1">
                <a:latin typeface="Times New Roman"/>
                <a:cs typeface="Times New Roman"/>
              </a:rPr>
              <a:t> </a:t>
            </a:r>
            <a:r>
              <a:rPr dirty="0" u="heavy" sz="200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Cl</a:t>
            </a:r>
            <a:r>
              <a:rPr dirty="0" baseline="-28985" sz="1725" i="1">
                <a:latin typeface="Times New Roman"/>
                <a:cs typeface="Times New Roman"/>
              </a:rPr>
              <a:t>(aq)	</a:t>
            </a:r>
            <a:r>
              <a:rPr dirty="0" sz="2000" i="1">
                <a:latin typeface="Times New Roman"/>
                <a:cs typeface="Times New Roman"/>
              </a:rPr>
              <a:t>+	</a:t>
            </a:r>
            <a:r>
              <a:rPr dirty="0" sz="2000" spc="-5" i="1">
                <a:latin typeface="Times New Roman"/>
                <a:cs typeface="Times New Roman"/>
              </a:rPr>
              <a:t>Na</a:t>
            </a:r>
            <a:r>
              <a:rPr dirty="0" sz="2000" spc="15" i="1">
                <a:latin typeface="Times New Roman"/>
                <a:cs typeface="Times New Roman"/>
              </a:rPr>
              <a:t> </a:t>
            </a:r>
            <a:r>
              <a:rPr dirty="0" u="heavy" sz="200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Cl</a:t>
            </a:r>
            <a:r>
              <a:rPr dirty="0" sz="2000" b="1" i="1">
                <a:latin typeface="Times New Roman"/>
                <a:cs typeface="Times New Roman"/>
              </a:rPr>
              <a:t>	</a:t>
            </a:r>
            <a:r>
              <a:rPr dirty="0" sz="2000" i="1">
                <a:latin typeface="Times New Roman"/>
                <a:cs typeface="Times New Roman"/>
              </a:rPr>
              <a:t>O</a:t>
            </a:r>
            <a:r>
              <a:rPr dirty="0" baseline="-28985" sz="1725" i="1">
                <a:latin typeface="Times New Roman"/>
                <a:cs typeface="Times New Roman"/>
              </a:rPr>
              <a:t>(aq)</a:t>
            </a:r>
            <a:endParaRPr baseline="-28985" sz="1725">
              <a:latin typeface="Times New Roman"/>
              <a:cs typeface="Times New Roman"/>
            </a:endParaRPr>
          </a:p>
          <a:p>
            <a:pPr marL="542290">
              <a:lnSpc>
                <a:spcPct val="100000"/>
              </a:lnSpc>
              <a:spcBef>
                <a:spcPts val="430"/>
              </a:spcBef>
              <a:tabLst>
                <a:tab pos="2135505" algn="l"/>
              </a:tabLst>
            </a:pPr>
            <a:r>
              <a:rPr dirty="0" sz="2000" i="1">
                <a:latin typeface="Times New Roman"/>
                <a:cs typeface="Times New Roman"/>
              </a:rPr>
              <a:t>–1	+1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00826" y="2268220"/>
            <a:ext cx="95885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38455" algn="l"/>
              </a:tabLst>
            </a:pPr>
            <a:r>
              <a:rPr dirty="0" baseline="16666" sz="3000" i="1">
                <a:latin typeface="Times New Roman"/>
                <a:cs typeface="Times New Roman"/>
              </a:rPr>
              <a:t>+	H</a:t>
            </a:r>
            <a:r>
              <a:rPr dirty="0" sz="1150" i="1">
                <a:latin typeface="Times New Roman"/>
                <a:cs typeface="Times New Roman"/>
              </a:rPr>
              <a:t>2</a:t>
            </a:r>
            <a:r>
              <a:rPr dirty="0" baseline="16666" sz="3000" i="1">
                <a:latin typeface="Times New Roman"/>
                <a:cs typeface="Times New Roman"/>
              </a:rPr>
              <a:t>O</a:t>
            </a:r>
            <a:r>
              <a:rPr dirty="0" sz="1150" i="1">
                <a:latin typeface="Times New Roman"/>
                <a:cs typeface="Times New Roman"/>
              </a:rPr>
              <a:t>(l)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43000" y="3105150"/>
            <a:ext cx="4618990" cy="1610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i="1">
                <a:latin typeface="Times New Roman"/>
                <a:cs typeface="Times New Roman"/>
              </a:rPr>
              <a:t>(reduction)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i="1">
                <a:latin typeface="Times New Roman"/>
                <a:cs typeface="Times New Roman"/>
              </a:rPr>
              <a:t>o. n. of </a:t>
            </a:r>
            <a:r>
              <a:rPr dirty="0" sz="2000" spc="-5" i="1">
                <a:latin typeface="Times New Roman"/>
                <a:cs typeface="Times New Roman"/>
              </a:rPr>
              <a:t>Cl </a:t>
            </a:r>
            <a:r>
              <a:rPr dirty="0" sz="2000" spc="-5" b="1" i="1">
                <a:latin typeface="Times New Roman"/>
                <a:cs typeface="Times New Roman"/>
              </a:rPr>
              <a:t>decreases </a:t>
            </a:r>
            <a:r>
              <a:rPr dirty="0" sz="2000" spc="-5" i="1">
                <a:latin typeface="Times New Roman"/>
                <a:cs typeface="Times New Roman"/>
              </a:rPr>
              <a:t>from </a:t>
            </a:r>
            <a:r>
              <a:rPr dirty="0" sz="2000" i="1">
                <a:latin typeface="Times New Roman"/>
                <a:cs typeface="Times New Roman"/>
              </a:rPr>
              <a:t>0 </a:t>
            </a:r>
            <a:r>
              <a:rPr dirty="0" sz="2000" spc="-5" i="1">
                <a:latin typeface="Times New Roman"/>
                <a:cs typeface="Times New Roman"/>
              </a:rPr>
              <a:t>into</a:t>
            </a:r>
            <a:r>
              <a:rPr dirty="0" sz="2000" spc="50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–1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dirty="0" sz="2000" spc="-5" i="1">
                <a:latin typeface="Times New Roman"/>
                <a:cs typeface="Times New Roman"/>
              </a:rPr>
              <a:t>(oxidation)</a:t>
            </a:r>
            <a:endParaRPr sz="20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dirty="0" sz="2000" i="1">
                <a:latin typeface="Times New Roman"/>
                <a:cs typeface="Times New Roman"/>
              </a:rPr>
              <a:t>o. n. of </a:t>
            </a:r>
            <a:r>
              <a:rPr dirty="0" sz="2000" spc="-5" i="1">
                <a:latin typeface="Times New Roman"/>
                <a:cs typeface="Times New Roman"/>
              </a:rPr>
              <a:t>Cl </a:t>
            </a:r>
            <a:r>
              <a:rPr dirty="0" sz="2000" spc="-5" b="1" i="1">
                <a:latin typeface="Times New Roman"/>
                <a:cs typeface="Times New Roman"/>
              </a:rPr>
              <a:t>increases </a:t>
            </a:r>
            <a:r>
              <a:rPr dirty="0" sz="2000" spc="-5" i="1">
                <a:latin typeface="Times New Roman"/>
                <a:cs typeface="Times New Roman"/>
              </a:rPr>
              <a:t>from </a:t>
            </a:r>
            <a:r>
              <a:rPr dirty="0" sz="2000" i="1">
                <a:latin typeface="Times New Roman"/>
                <a:cs typeface="Times New Roman"/>
              </a:rPr>
              <a:t>0 </a:t>
            </a:r>
            <a:r>
              <a:rPr dirty="0" sz="2000" spc="-5" i="1">
                <a:latin typeface="Times New Roman"/>
                <a:cs typeface="Times New Roman"/>
              </a:rPr>
              <a:t>into </a:t>
            </a:r>
            <a:r>
              <a:rPr dirty="0" sz="2000" i="1">
                <a:latin typeface="Times New Roman"/>
                <a:cs typeface="Times New Roman"/>
              </a:rPr>
              <a:t>+</a:t>
            </a:r>
            <a:r>
              <a:rPr dirty="0" sz="2000" spc="60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032760" y="2362200"/>
            <a:ext cx="78358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9969" y="833120"/>
            <a:ext cx="691642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 i="1">
                <a:latin typeface="Arial"/>
                <a:cs typeface="Arial"/>
              </a:rPr>
              <a:t>Disproportionation</a:t>
            </a:r>
            <a:r>
              <a:rPr dirty="0" sz="4400" spc="-65" i="1">
                <a:latin typeface="Arial"/>
                <a:cs typeface="Arial"/>
              </a:rPr>
              <a:t> </a:t>
            </a:r>
            <a:r>
              <a:rPr dirty="0" sz="4400" spc="-10" i="1">
                <a:latin typeface="Arial"/>
                <a:cs typeface="Arial"/>
              </a:rPr>
              <a:t>Reaction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490" y="1718309"/>
            <a:ext cx="128270" cy="375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300">
                <a:latin typeface="Arial"/>
                <a:cs typeface="Arial"/>
              </a:rPr>
              <a:t>•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490" y="3702050"/>
            <a:ext cx="7357745" cy="2851150"/>
          </a:xfrm>
          <a:prstGeom prst="rect">
            <a:avLst/>
          </a:prstGeom>
        </p:spPr>
        <p:txBody>
          <a:bodyPr wrap="square" lIns="0" tIns="1016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dirty="0" sz="2800" spc="-5">
                <a:latin typeface="Arial"/>
                <a:cs typeface="Arial"/>
              </a:rPr>
              <a:t>This is NOT </a:t>
            </a:r>
            <a:r>
              <a:rPr dirty="0" sz="2800">
                <a:latin typeface="Arial"/>
                <a:cs typeface="Arial"/>
              </a:rPr>
              <a:t>a </a:t>
            </a:r>
            <a:r>
              <a:rPr dirty="0" sz="2800" spc="-5">
                <a:latin typeface="Arial"/>
                <a:cs typeface="Arial"/>
              </a:rPr>
              <a:t>disproportionation reaction</a:t>
            </a:r>
            <a:endParaRPr sz="2800">
              <a:latin typeface="Arial"/>
              <a:cs typeface="Arial"/>
            </a:endParaRPr>
          </a:p>
          <a:p>
            <a:pPr marL="355600" marR="4572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800" spc="-5">
                <a:latin typeface="Arial"/>
                <a:cs typeface="Arial"/>
              </a:rPr>
              <a:t>Disproportionation requires that the </a:t>
            </a:r>
            <a:r>
              <a:rPr dirty="0" u="heavy" sz="2800" spc="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same </a:t>
            </a:r>
            <a:r>
              <a:rPr dirty="0" sz="2800" spc="5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atom is both oxidised and reduced  simultaneously.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ts val="3350"/>
              </a:lnSpc>
              <a:spcBef>
                <a:spcPts val="819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800">
                <a:latin typeface="Arial"/>
                <a:cs typeface="Arial"/>
              </a:rPr>
              <a:t>In </a:t>
            </a:r>
            <a:r>
              <a:rPr dirty="0" sz="2800" spc="-5">
                <a:latin typeface="Arial"/>
                <a:cs typeface="Arial"/>
              </a:rPr>
              <a:t>this </a:t>
            </a:r>
            <a:r>
              <a:rPr dirty="0" sz="2800">
                <a:latin typeface="Arial"/>
                <a:cs typeface="Arial"/>
              </a:rPr>
              <a:t>case, 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different</a:t>
            </a:r>
            <a:r>
              <a:rPr dirty="0" sz="2800" spc="-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atoms </a:t>
            </a:r>
            <a:r>
              <a:rPr dirty="0" sz="2800" spc="-5">
                <a:latin typeface="Arial"/>
                <a:cs typeface="Arial"/>
              </a:rPr>
              <a:t>(of nitrogen) </a:t>
            </a:r>
            <a:r>
              <a:rPr dirty="0" sz="2800">
                <a:latin typeface="Arial"/>
                <a:cs typeface="Arial"/>
              </a:rPr>
              <a:t>are  </a:t>
            </a:r>
            <a:r>
              <a:rPr dirty="0" sz="2800" spc="-5">
                <a:latin typeface="Arial"/>
                <a:cs typeface="Arial"/>
              </a:rPr>
              <a:t>oxidised and reduced.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334895" y="3353434"/>
            <a:ext cx="1660525" cy="367030"/>
            <a:chOff x="2334895" y="3353434"/>
            <a:chExt cx="1660525" cy="367030"/>
          </a:xfrm>
        </p:grpSpPr>
        <p:sp>
          <p:nvSpPr>
            <p:cNvPr id="6" name="object 6"/>
            <p:cNvSpPr/>
            <p:nvPr/>
          </p:nvSpPr>
          <p:spPr>
            <a:xfrm>
              <a:off x="2339340" y="3357879"/>
              <a:ext cx="1592580" cy="358140"/>
            </a:xfrm>
            <a:custGeom>
              <a:avLst/>
              <a:gdLst/>
              <a:ahLst/>
              <a:cxnLst/>
              <a:rect l="l" t="t" r="r" b="b"/>
              <a:pathLst>
                <a:path w="1592579" h="358139">
                  <a:moveTo>
                    <a:pt x="0" y="0"/>
                  </a:moveTo>
                  <a:lnTo>
                    <a:pt x="53662" y="26159"/>
                  </a:lnTo>
                  <a:lnTo>
                    <a:pt x="123532" y="64432"/>
                  </a:lnTo>
                  <a:lnTo>
                    <a:pt x="163566" y="86937"/>
                  </a:lnTo>
                  <a:lnTo>
                    <a:pt x="206479" y="111060"/>
                  </a:lnTo>
                  <a:lnTo>
                    <a:pt x="251880" y="136332"/>
                  </a:lnTo>
                  <a:lnTo>
                    <a:pt x="299377" y="162283"/>
                  </a:lnTo>
                  <a:lnTo>
                    <a:pt x="348579" y="188442"/>
                  </a:lnTo>
                  <a:lnTo>
                    <a:pt x="399095" y="214340"/>
                  </a:lnTo>
                  <a:lnTo>
                    <a:pt x="450535" y="239508"/>
                  </a:lnTo>
                  <a:lnTo>
                    <a:pt x="502506" y="263474"/>
                  </a:lnTo>
                  <a:lnTo>
                    <a:pt x="554619" y="285770"/>
                  </a:lnTo>
                  <a:lnTo>
                    <a:pt x="606482" y="305925"/>
                  </a:lnTo>
                  <a:lnTo>
                    <a:pt x="657704" y="323469"/>
                  </a:lnTo>
                  <a:lnTo>
                    <a:pt x="707893" y="337932"/>
                  </a:lnTo>
                  <a:lnTo>
                    <a:pt x="756660" y="348845"/>
                  </a:lnTo>
                  <a:lnTo>
                    <a:pt x="803612" y="355738"/>
                  </a:lnTo>
                  <a:lnTo>
                    <a:pt x="848360" y="358140"/>
                  </a:lnTo>
                  <a:lnTo>
                    <a:pt x="897262" y="355889"/>
                  </a:lnTo>
                  <a:lnTo>
                    <a:pt x="946167" y="349419"/>
                  </a:lnTo>
                  <a:lnTo>
                    <a:pt x="994946" y="339148"/>
                  </a:lnTo>
                  <a:lnTo>
                    <a:pt x="1043472" y="325498"/>
                  </a:lnTo>
                  <a:lnTo>
                    <a:pt x="1091614" y="308889"/>
                  </a:lnTo>
                  <a:lnTo>
                    <a:pt x="1139244" y="289741"/>
                  </a:lnTo>
                  <a:lnTo>
                    <a:pt x="1186234" y="268474"/>
                  </a:lnTo>
                  <a:lnTo>
                    <a:pt x="1232454" y="245509"/>
                  </a:lnTo>
                  <a:lnTo>
                    <a:pt x="1277777" y="221266"/>
                  </a:lnTo>
                  <a:lnTo>
                    <a:pt x="1322072" y="196165"/>
                  </a:lnTo>
                  <a:lnTo>
                    <a:pt x="1365213" y="170626"/>
                  </a:lnTo>
                  <a:lnTo>
                    <a:pt x="1407069" y="145071"/>
                  </a:lnTo>
                  <a:lnTo>
                    <a:pt x="1447512" y="119919"/>
                  </a:lnTo>
                  <a:lnTo>
                    <a:pt x="1486413" y="95590"/>
                  </a:lnTo>
                  <a:lnTo>
                    <a:pt x="1523644" y="72506"/>
                  </a:lnTo>
                  <a:lnTo>
                    <a:pt x="1559076" y="51085"/>
                  </a:lnTo>
                  <a:lnTo>
                    <a:pt x="1592580" y="3175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3845560" y="3357879"/>
              <a:ext cx="149860" cy="57150"/>
            </a:xfrm>
            <a:custGeom>
              <a:avLst/>
              <a:gdLst/>
              <a:ahLst/>
              <a:cxnLst/>
              <a:rect l="l" t="t" r="r" b="b"/>
              <a:pathLst>
                <a:path w="149860" h="57150">
                  <a:moveTo>
                    <a:pt x="78740" y="0"/>
                  </a:moveTo>
                  <a:lnTo>
                    <a:pt x="0" y="1270"/>
                  </a:lnTo>
                  <a:lnTo>
                    <a:pt x="16510" y="48260"/>
                  </a:lnTo>
                  <a:lnTo>
                    <a:pt x="78740" y="0"/>
                  </a:lnTo>
                  <a:close/>
                </a:path>
                <a:path w="149860" h="57150">
                  <a:moveTo>
                    <a:pt x="149860" y="0"/>
                  </a:moveTo>
                  <a:lnTo>
                    <a:pt x="71120" y="11430"/>
                  </a:lnTo>
                  <a:lnTo>
                    <a:pt x="93980" y="57150"/>
                  </a:lnTo>
                  <a:lnTo>
                    <a:pt x="1498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948689" y="1733550"/>
            <a:ext cx="4795520" cy="16281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 sz="2300">
                <a:latin typeface="Arial"/>
                <a:cs typeface="Arial"/>
              </a:rPr>
              <a:t>Example:</a:t>
            </a:r>
            <a:endParaRPr sz="2300">
              <a:latin typeface="Arial"/>
              <a:cs typeface="Arial"/>
            </a:endParaRPr>
          </a:p>
          <a:p>
            <a:pPr marL="25400">
              <a:lnSpc>
                <a:spcPts val="2505"/>
              </a:lnSpc>
            </a:pPr>
            <a:r>
              <a:rPr dirty="0" sz="2300" spc="-5">
                <a:latin typeface="Arial"/>
                <a:cs typeface="Arial"/>
              </a:rPr>
              <a:t>Is this </a:t>
            </a:r>
            <a:r>
              <a:rPr dirty="0" sz="2300">
                <a:latin typeface="Arial"/>
                <a:cs typeface="Arial"/>
              </a:rPr>
              <a:t>a </a:t>
            </a:r>
            <a:r>
              <a:rPr dirty="0" sz="2300" spc="-5">
                <a:latin typeface="Arial"/>
                <a:cs typeface="Arial"/>
              </a:rPr>
              <a:t>disproportionation</a:t>
            </a:r>
            <a:r>
              <a:rPr dirty="0" sz="2300" spc="10">
                <a:latin typeface="Arial"/>
                <a:cs typeface="Arial"/>
              </a:rPr>
              <a:t> </a:t>
            </a:r>
            <a:r>
              <a:rPr dirty="0" sz="2300" spc="-5">
                <a:latin typeface="Arial"/>
                <a:cs typeface="Arial"/>
              </a:rPr>
              <a:t>reaction?</a:t>
            </a:r>
            <a:endParaRPr sz="2300">
              <a:latin typeface="Arial"/>
              <a:cs typeface="Arial"/>
            </a:endParaRPr>
          </a:p>
          <a:p>
            <a:pPr marL="457834">
              <a:lnSpc>
                <a:spcPts val="3404"/>
              </a:lnSpc>
            </a:pPr>
            <a:r>
              <a:rPr dirty="0" sz="3050" spc="-60" i="1">
                <a:latin typeface="Times New Roman"/>
                <a:cs typeface="Times New Roman"/>
              </a:rPr>
              <a:t>NH</a:t>
            </a:r>
            <a:r>
              <a:rPr dirty="0" sz="3050" spc="-450" i="1">
                <a:latin typeface="Times New Roman"/>
                <a:cs typeface="Times New Roman"/>
              </a:rPr>
              <a:t> </a:t>
            </a:r>
            <a:r>
              <a:rPr dirty="0" baseline="-23809" sz="2625" spc="-15">
                <a:latin typeface="Times New Roman"/>
                <a:cs typeface="Times New Roman"/>
              </a:rPr>
              <a:t>4</a:t>
            </a:r>
            <a:r>
              <a:rPr dirty="0" baseline="-23809" sz="2625" spc="-165">
                <a:latin typeface="Times New Roman"/>
                <a:cs typeface="Times New Roman"/>
              </a:rPr>
              <a:t> </a:t>
            </a:r>
            <a:r>
              <a:rPr dirty="0" sz="3050" spc="-60" i="1">
                <a:latin typeface="Times New Roman"/>
                <a:cs typeface="Times New Roman"/>
              </a:rPr>
              <a:t>NO</a:t>
            </a:r>
            <a:r>
              <a:rPr dirty="0" baseline="-23809" sz="2625" spc="-89">
                <a:latin typeface="Times New Roman"/>
                <a:cs typeface="Times New Roman"/>
              </a:rPr>
              <a:t>3</a:t>
            </a:r>
            <a:r>
              <a:rPr dirty="0" baseline="-23809" sz="2625" spc="-30">
                <a:latin typeface="Times New Roman"/>
                <a:cs typeface="Times New Roman"/>
              </a:rPr>
              <a:t> </a:t>
            </a:r>
            <a:r>
              <a:rPr dirty="0" sz="3050" spc="-790">
                <a:latin typeface="Symbol"/>
                <a:cs typeface="Symbol"/>
              </a:rPr>
              <a:t></a:t>
            </a:r>
            <a:r>
              <a:rPr dirty="0" sz="3050" spc="-250">
                <a:latin typeface="Times New Roman"/>
                <a:cs typeface="Times New Roman"/>
              </a:rPr>
              <a:t> </a:t>
            </a:r>
            <a:r>
              <a:rPr dirty="0" sz="3050" spc="70" i="1">
                <a:latin typeface="Times New Roman"/>
                <a:cs typeface="Times New Roman"/>
              </a:rPr>
              <a:t>N</a:t>
            </a:r>
            <a:r>
              <a:rPr dirty="0" baseline="-23809" sz="2625" spc="104">
                <a:latin typeface="Times New Roman"/>
                <a:cs typeface="Times New Roman"/>
              </a:rPr>
              <a:t>2</a:t>
            </a:r>
            <a:r>
              <a:rPr dirty="0" sz="3050" spc="70" i="1">
                <a:latin typeface="Times New Roman"/>
                <a:cs typeface="Times New Roman"/>
              </a:rPr>
              <a:t>O</a:t>
            </a:r>
            <a:r>
              <a:rPr dirty="0" sz="3050" spc="-225" i="1">
                <a:latin typeface="Times New Roman"/>
                <a:cs typeface="Times New Roman"/>
              </a:rPr>
              <a:t> </a:t>
            </a:r>
            <a:r>
              <a:rPr dirty="0" sz="3050" spc="-90">
                <a:latin typeface="Symbol"/>
                <a:cs typeface="Symbol"/>
              </a:rPr>
              <a:t></a:t>
            </a:r>
            <a:r>
              <a:rPr dirty="0" sz="3050" spc="-180">
                <a:latin typeface="Times New Roman"/>
                <a:cs typeface="Times New Roman"/>
              </a:rPr>
              <a:t> </a:t>
            </a:r>
            <a:r>
              <a:rPr dirty="0" sz="3050" spc="15">
                <a:latin typeface="Times New Roman"/>
                <a:cs typeface="Times New Roman"/>
              </a:rPr>
              <a:t>2</a:t>
            </a:r>
            <a:r>
              <a:rPr dirty="0" sz="3050" spc="15" i="1">
                <a:latin typeface="Times New Roman"/>
                <a:cs typeface="Times New Roman"/>
              </a:rPr>
              <a:t>H</a:t>
            </a:r>
            <a:r>
              <a:rPr dirty="0" sz="3050" spc="-455" i="1">
                <a:latin typeface="Times New Roman"/>
                <a:cs typeface="Times New Roman"/>
              </a:rPr>
              <a:t> </a:t>
            </a:r>
            <a:r>
              <a:rPr dirty="0" baseline="-23809" sz="2625" spc="22">
                <a:latin typeface="Times New Roman"/>
                <a:cs typeface="Times New Roman"/>
              </a:rPr>
              <a:t>2</a:t>
            </a:r>
            <a:r>
              <a:rPr dirty="0" sz="3050" spc="15" i="1">
                <a:latin typeface="Times New Roman"/>
                <a:cs typeface="Times New Roman"/>
              </a:rPr>
              <a:t>O</a:t>
            </a:r>
            <a:endParaRPr sz="3050">
              <a:latin typeface="Times New Roman"/>
              <a:cs typeface="Times New Roman"/>
            </a:endParaRPr>
          </a:p>
          <a:p>
            <a:pPr marL="400685">
              <a:lnSpc>
                <a:spcPct val="100000"/>
              </a:lnSpc>
              <a:spcBef>
                <a:spcPts val="1550"/>
              </a:spcBef>
              <a:tabLst>
                <a:tab pos="1191895" algn="l"/>
                <a:tab pos="2920365" algn="l"/>
              </a:tabLst>
            </a:pPr>
            <a:r>
              <a:rPr dirty="0" sz="2000" spc="-114" b="1">
                <a:latin typeface="Arial"/>
                <a:cs typeface="Arial"/>
              </a:rPr>
              <a:t>-3</a:t>
            </a:r>
            <a:r>
              <a:rPr dirty="0" u="heavy" sz="2000" spc="-114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sz="2000" spc="-114" b="1">
                <a:latin typeface="Arial"/>
                <a:cs typeface="Arial"/>
              </a:rPr>
              <a:t>	</a:t>
            </a:r>
            <a:r>
              <a:rPr dirty="0" sz="2000" b="1">
                <a:latin typeface="Arial"/>
                <a:cs typeface="Arial"/>
              </a:rPr>
              <a:t>+5	</a:t>
            </a:r>
            <a:r>
              <a:rPr dirty="0" sz="2000" spc="5" b="1">
                <a:latin typeface="Arial"/>
                <a:cs typeface="Arial"/>
              </a:rPr>
              <a:t>+1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1676400" cy="542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fast">
    <p:wipe dir="l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850" y="497840"/>
            <a:ext cx="645414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97680" algn="l"/>
              </a:tabLst>
            </a:pPr>
            <a:r>
              <a:rPr dirty="0" sz="4400" i="1">
                <a:latin typeface="Arial"/>
                <a:cs typeface="Arial"/>
              </a:rPr>
              <a:t>A</a:t>
            </a:r>
            <a:r>
              <a:rPr dirty="0" sz="4400" spc="-5" i="1">
                <a:latin typeface="Arial"/>
                <a:cs typeface="Arial"/>
              </a:rPr>
              <a:t> Special</a:t>
            </a:r>
            <a:r>
              <a:rPr dirty="0" sz="4400" spc="5" i="1">
                <a:latin typeface="Arial"/>
                <a:cs typeface="Arial"/>
              </a:rPr>
              <a:t> </a:t>
            </a:r>
            <a:r>
              <a:rPr dirty="0" sz="4400" spc="-5" i="1">
                <a:latin typeface="Arial"/>
                <a:cs typeface="Arial"/>
              </a:rPr>
              <a:t>Redox	reaction: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19600" y="323722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 h="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2913379" y="3337559"/>
            <a:ext cx="5751830" cy="17780"/>
            <a:chOff x="2913379" y="3337559"/>
            <a:chExt cx="5751830" cy="17780"/>
          </a:xfrm>
        </p:grpSpPr>
        <p:sp>
          <p:nvSpPr>
            <p:cNvPr id="5" name="object 5"/>
            <p:cNvSpPr/>
            <p:nvPr/>
          </p:nvSpPr>
          <p:spPr>
            <a:xfrm>
              <a:off x="2913379" y="3346449"/>
              <a:ext cx="1506220" cy="0"/>
            </a:xfrm>
            <a:custGeom>
              <a:avLst/>
              <a:gdLst/>
              <a:ahLst/>
              <a:cxnLst/>
              <a:rect l="l" t="t" r="r" b="b"/>
              <a:pathLst>
                <a:path w="1506220" h="0">
                  <a:moveTo>
                    <a:pt x="0" y="0"/>
                  </a:moveTo>
                  <a:lnTo>
                    <a:pt x="1506220" y="0"/>
                  </a:lnTo>
                </a:path>
              </a:pathLst>
            </a:custGeom>
            <a:ln w="177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4456429" y="3346449"/>
              <a:ext cx="4208780" cy="0"/>
            </a:xfrm>
            <a:custGeom>
              <a:avLst/>
              <a:gdLst/>
              <a:ahLst/>
              <a:cxnLst/>
              <a:rect l="l" t="t" r="r" b="b"/>
              <a:pathLst>
                <a:path w="4208780" h="0">
                  <a:moveTo>
                    <a:pt x="0" y="0"/>
                  </a:moveTo>
                  <a:lnTo>
                    <a:pt x="4208780" y="0"/>
                  </a:lnTo>
                </a:path>
              </a:pathLst>
            </a:custGeom>
            <a:ln w="177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/>
          <p:nvPr/>
        </p:nvSpPr>
        <p:spPr>
          <a:xfrm>
            <a:off x="2913379" y="3797300"/>
            <a:ext cx="1847850" cy="0"/>
          </a:xfrm>
          <a:custGeom>
            <a:avLst/>
            <a:gdLst/>
            <a:ahLst/>
            <a:cxnLst/>
            <a:rect l="l" t="t" r="r" b="b"/>
            <a:pathLst>
              <a:path w="1847850" h="0">
                <a:moveTo>
                  <a:pt x="0" y="0"/>
                </a:moveTo>
                <a:lnTo>
                  <a:pt x="1847850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761229" y="368807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 h="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58140" y="803184"/>
            <a:ext cx="8339455" cy="3046730"/>
          </a:xfrm>
          <a:prstGeom prst="rect">
            <a:avLst/>
          </a:prstGeom>
        </p:spPr>
        <p:txBody>
          <a:bodyPr wrap="square" lIns="0" tIns="377825" rIns="0" bIns="0" rtlCol="0" vert="horz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2975"/>
              </a:spcBef>
              <a:buChar char="•"/>
              <a:tabLst>
                <a:tab pos="380365" algn="l"/>
                <a:tab pos="381000" algn="l"/>
                <a:tab pos="1943735" algn="l"/>
              </a:tabLst>
            </a:pPr>
            <a:r>
              <a:rPr dirty="0" baseline="-28769" sz="4200" spc="-7">
                <a:latin typeface="Arial"/>
                <a:cs typeface="Arial"/>
              </a:rPr>
              <a:t>Example	</a:t>
            </a:r>
            <a:r>
              <a:rPr dirty="0" sz="4400" spc="-5" i="1">
                <a:solidFill>
                  <a:srgbClr val="9900FF"/>
                </a:solidFill>
                <a:latin typeface="Arial"/>
                <a:cs typeface="Arial"/>
              </a:rPr>
              <a:t>Disproportionation</a:t>
            </a:r>
            <a:endParaRPr sz="44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1830"/>
              </a:spcBef>
              <a:buChar char="•"/>
              <a:tabLst>
                <a:tab pos="380365" algn="l"/>
                <a:tab pos="381000" algn="l"/>
              </a:tabLst>
            </a:pPr>
            <a:r>
              <a:rPr dirty="0" sz="2800">
                <a:latin typeface="Arial"/>
                <a:cs typeface="Arial"/>
              </a:rPr>
              <a:t>Is it</a:t>
            </a:r>
            <a:r>
              <a:rPr dirty="0" sz="2800" spc="-5">
                <a:latin typeface="Arial"/>
                <a:cs typeface="Arial"/>
              </a:rPr>
              <a:t> possible</a:t>
            </a:r>
            <a:endParaRPr sz="2800">
              <a:latin typeface="Arial"/>
              <a:cs typeface="Arial"/>
            </a:endParaRPr>
          </a:p>
          <a:p>
            <a:pPr marL="381000" marR="30480" indent="-342900">
              <a:lnSpc>
                <a:spcPct val="106900"/>
              </a:lnSpc>
              <a:spcBef>
                <a:spcPts val="434"/>
              </a:spcBef>
              <a:buChar char="•"/>
              <a:tabLst>
                <a:tab pos="380365" algn="l"/>
                <a:tab pos="381000" algn="l"/>
              </a:tabLst>
            </a:pPr>
            <a:r>
              <a:rPr dirty="0" u="heavy" sz="26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Chlorine is </a:t>
            </a:r>
            <a:r>
              <a:rPr dirty="0" u="heavy" sz="26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simultaneously reduced </a:t>
            </a:r>
            <a:r>
              <a:rPr dirty="0" u="heavy" sz="26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from oxidation </a:t>
            </a:r>
            <a:r>
              <a:rPr dirty="0" u="heavy" sz="26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state </a:t>
            </a:r>
            <a:r>
              <a:rPr dirty="0" u="heavy" sz="26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0 </a:t>
            </a:r>
            <a:r>
              <a:rPr dirty="0" u="heavy" sz="26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 </a:t>
            </a:r>
            <a:r>
              <a:rPr dirty="0" u="heavy" sz="2600" spc="-1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</a:t>
            </a:r>
            <a:r>
              <a:rPr dirty="0" u="heavy" baseline="-24074" sz="2250" spc="-16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</a:t>
            </a:r>
            <a:r>
              <a:rPr dirty="0" baseline="-24074" sz="2250" spc="-165">
                <a:latin typeface="Arial"/>
                <a:cs typeface="Arial"/>
              </a:rPr>
              <a:t> </a:t>
            </a:r>
            <a:r>
              <a:rPr dirty="0" sz="2600" spc="-5">
                <a:latin typeface="Arial"/>
                <a:cs typeface="Arial"/>
              </a:rPr>
              <a:t>to </a:t>
            </a:r>
            <a:r>
              <a:rPr dirty="0" sz="2600">
                <a:latin typeface="Arial"/>
                <a:cs typeface="Arial"/>
              </a:rPr>
              <a:t>-1 </a:t>
            </a:r>
            <a:r>
              <a:rPr dirty="0" sz="2600" spc="-5">
                <a:latin typeface="Arial"/>
                <a:cs typeface="Arial"/>
              </a:rPr>
              <a:t>in </a:t>
            </a:r>
            <a:r>
              <a:rPr dirty="0" sz="2600" spc="-55">
                <a:latin typeface="Arial"/>
                <a:cs typeface="Arial"/>
              </a:rPr>
              <a:t>Cl</a:t>
            </a:r>
            <a:r>
              <a:rPr dirty="0" baseline="29629" sz="2250" spc="-82">
                <a:latin typeface="Arial"/>
                <a:cs typeface="Arial"/>
              </a:rPr>
              <a:t>-</a:t>
            </a:r>
            <a:r>
              <a:rPr dirty="0" sz="2600" spc="-55">
                <a:latin typeface="Arial"/>
                <a:cs typeface="Arial"/>
              </a:rPr>
              <a:t>, </a:t>
            </a:r>
            <a:r>
              <a:rPr dirty="0" sz="2600">
                <a:latin typeface="Arial"/>
                <a:cs typeface="Arial"/>
              </a:rPr>
              <a:t>and </a:t>
            </a:r>
            <a:r>
              <a:rPr dirty="0" sz="2600" spc="-5">
                <a:latin typeface="Arial"/>
                <a:cs typeface="Arial"/>
              </a:rPr>
              <a:t>oxidised from oxidation </a:t>
            </a:r>
            <a:r>
              <a:rPr dirty="0" u="heavy" sz="26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state </a:t>
            </a:r>
            <a:r>
              <a:rPr dirty="0" u="heavy" sz="26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0 </a:t>
            </a:r>
            <a:r>
              <a:rPr dirty="0" u="heavy" sz="26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 </a:t>
            </a:r>
            <a:r>
              <a:rPr dirty="0" u="heavy" sz="2600" spc="-1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</a:t>
            </a:r>
            <a:r>
              <a:rPr dirty="0" u="heavy" baseline="-24074" sz="2250" spc="-16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</a:t>
            </a:r>
            <a:r>
              <a:rPr dirty="0" baseline="-24074" sz="2250" spc="-165">
                <a:latin typeface="Arial"/>
                <a:cs typeface="Arial"/>
              </a:rPr>
              <a:t> </a:t>
            </a:r>
            <a:r>
              <a:rPr dirty="0" sz="2600" spc="-5">
                <a:latin typeface="Arial"/>
                <a:cs typeface="Arial"/>
              </a:rPr>
              <a:t>to </a:t>
            </a:r>
            <a:r>
              <a:rPr dirty="0" sz="2600">
                <a:latin typeface="Arial"/>
                <a:cs typeface="Arial"/>
              </a:rPr>
              <a:t>+1 </a:t>
            </a:r>
            <a:r>
              <a:rPr dirty="0" sz="2600" spc="-5">
                <a:latin typeface="Arial"/>
                <a:cs typeface="Arial"/>
              </a:rPr>
              <a:t>in</a:t>
            </a:r>
            <a:r>
              <a:rPr dirty="0" sz="2600" spc="85">
                <a:latin typeface="Arial"/>
                <a:cs typeface="Arial"/>
              </a:rPr>
              <a:t> </a:t>
            </a:r>
            <a:r>
              <a:rPr dirty="0" sz="2600" spc="-40">
                <a:latin typeface="Arial"/>
                <a:cs typeface="Arial"/>
              </a:rPr>
              <a:t>ClO</a:t>
            </a:r>
            <a:r>
              <a:rPr dirty="0" baseline="29629" sz="2250" spc="-60">
                <a:latin typeface="Arial"/>
                <a:cs typeface="Arial"/>
              </a:rPr>
              <a:t>-</a:t>
            </a:r>
            <a:r>
              <a:rPr dirty="0" sz="2600" spc="-40"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98059" y="3797300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40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0" y="0"/>
            <a:ext cx="1676400" cy="542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205230" y="4956809"/>
            <a:ext cx="6203315" cy="12446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878330">
              <a:lnSpc>
                <a:spcPts val="905"/>
              </a:lnSpc>
              <a:spcBef>
                <a:spcPts val="110"/>
              </a:spcBef>
              <a:tabLst>
                <a:tab pos="3827145" algn="l"/>
                <a:tab pos="4806315" algn="l"/>
              </a:tabLst>
            </a:pPr>
            <a:r>
              <a:rPr dirty="0" sz="1450" spc="575">
                <a:latin typeface="Symbol"/>
                <a:cs typeface="Symbol"/>
              </a:rPr>
              <a:t></a:t>
            </a:r>
            <a:r>
              <a:rPr dirty="0" sz="1450" spc="575">
                <a:latin typeface="Times New Roman"/>
                <a:cs typeface="Times New Roman"/>
              </a:rPr>
              <a:t>	</a:t>
            </a:r>
            <a:r>
              <a:rPr dirty="0" sz="1450" spc="575">
                <a:latin typeface="Symbol"/>
                <a:cs typeface="Symbol"/>
              </a:rPr>
              <a:t></a:t>
            </a:r>
            <a:r>
              <a:rPr dirty="0" sz="1450" spc="575">
                <a:latin typeface="Times New Roman"/>
                <a:cs typeface="Times New Roman"/>
              </a:rPr>
              <a:t>	</a:t>
            </a:r>
            <a:r>
              <a:rPr dirty="0" sz="1450" spc="575">
                <a:latin typeface="Symbol"/>
                <a:cs typeface="Symbol"/>
              </a:rPr>
              <a:t></a:t>
            </a:r>
            <a:endParaRPr sz="1450">
              <a:latin typeface="Symbol"/>
              <a:cs typeface="Symbol"/>
            </a:endParaRPr>
          </a:p>
          <a:p>
            <a:pPr marL="63500">
              <a:lnSpc>
                <a:spcPts val="2165"/>
              </a:lnSpc>
              <a:tabLst>
                <a:tab pos="2139315" algn="l"/>
                <a:tab pos="4074795" algn="l"/>
                <a:tab pos="5053965" algn="l"/>
              </a:tabLst>
            </a:pPr>
            <a:r>
              <a:rPr dirty="0" sz="2500" spc="345" i="1">
                <a:latin typeface="Times New Roman"/>
                <a:cs typeface="Times New Roman"/>
              </a:rPr>
              <a:t>Cl</a:t>
            </a:r>
            <a:r>
              <a:rPr dirty="0" baseline="-22988" sz="2175" spc="517">
                <a:latin typeface="Times New Roman"/>
                <a:cs typeface="Times New Roman"/>
              </a:rPr>
              <a:t>2</a:t>
            </a:r>
            <a:r>
              <a:rPr dirty="0" baseline="-22988" sz="2175" spc="765">
                <a:latin typeface="Times New Roman"/>
                <a:cs typeface="Times New Roman"/>
              </a:rPr>
              <a:t> </a:t>
            </a:r>
            <a:r>
              <a:rPr dirty="0" sz="2500" spc="615">
                <a:latin typeface="Symbol"/>
                <a:cs typeface="Symbol"/>
              </a:rPr>
              <a:t></a:t>
            </a:r>
            <a:r>
              <a:rPr dirty="0" sz="2500" spc="615">
                <a:latin typeface="Times New Roman"/>
                <a:cs typeface="Times New Roman"/>
              </a:rPr>
              <a:t>2</a:t>
            </a:r>
            <a:r>
              <a:rPr dirty="0" sz="2500" spc="615" i="1">
                <a:latin typeface="Times New Roman"/>
                <a:cs typeface="Times New Roman"/>
              </a:rPr>
              <a:t>OH	</a:t>
            </a:r>
            <a:r>
              <a:rPr dirty="0" sz="2500" spc="229">
                <a:latin typeface="Symbol"/>
                <a:cs typeface="Symbol"/>
              </a:rPr>
              <a:t></a:t>
            </a:r>
            <a:r>
              <a:rPr dirty="0" sz="2500" spc="229" i="1">
                <a:latin typeface="Times New Roman"/>
                <a:cs typeface="Times New Roman"/>
              </a:rPr>
              <a:t>ClO	</a:t>
            </a:r>
            <a:r>
              <a:rPr dirty="0" sz="2500" spc="550">
                <a:latin typeface="Symbol"/>
                <a:cs typeface="Symbol"/>
              </a:rPr>
              <a:t></a:t>
            </a:r>
            <a:r>
              <a:rPr dirty="0" sz="2500" spc="550" i="1">
                <a:latin typeface="Times New Roman"/>
                <a:cs typeface="Times New Roman"/>
              </a:rPr>
              <a:t>Cl	</a:t>
            </a:r>
            <a:r>
              <a:rPr dirty="0" sz="2500" spc="844">
                <a:latin typeface="Symbol"/>
                <a:cs typeface="Symbol"/>
              </a:rPr>
              <a:t></a:t>
            </a:r>
            <a:r>
              <a:rPr dirty="0" sz="2500" spc="844" i="1">
                <a:latin typeface="Times New Roman"/>
                <a:cs typeface="Times New Roman"/>
              </a:rPr>
              <a:t>H</a:t>
            </a:r>
            <a:r>
              <a:rPr dirty="0" sz="2500" spc="-365" i="1">
                <a:latin typeface="Times New Roman"/>
                <a:cs typeface="Times New Roman"/>
              </a:rPr>
              <a:t> </a:t>
            </a:r>
            <a:r>
              <a:rPr dirty="0" baseline="-22988" sz="2175" spc="622">
                <a:latin typeface="Times New Roman"/>
                <a:cs typeface="Times New Roman"/>
              </a:rPr>
              <a:t>2</a:t>
            </a:r>
            <a:r>
              <a:rPr dirty="0" sz="2500" spc="415" i="1">
                <a:latin typeface="Times New Roman"/>
                <a:cs typeface="Times New Roman"/>
              </a:rPr>
              <a:t>O</a:t>
            </a:r>
            <a:endParaRPr sz="2500">
              <a:latin typeface="Times New Roman"/>
              <a:cs typeface="Times New Roman"/>
            </a:endParaRPr>
          </a:p>
          <a:p>
            <a:pPr marL="3685540">
              <a:lnSpc>
                <a:spcPts val="3180"/>
              </a:lnSpc>
              <a:spcBef>
                <a:spcPts val="160"/>
              </a:spcBef>
              <a:tabLst>
                <a:tab pos="4599305" algn="l"/>
              </a:tabLst>
            </a:pPr>
            <a:r>
              <a:rPr dirty="0" sz="2800" spc="-5">
                <a:latin typeface="Carlito"/>
                <a:cs typeface="Carlito"/>
              </a:rPr>
              <a:t>+1	-1</a:t>
            </a:r>
            <a:endParaRPr sz="2800">
              <a:latin typeface="Carlito"/>
              <a:cs typeface="Carlito"/>
            </a:endParaRPr>
          </a:p>
          <a:p>
            <a:pPr marL="255904">
              <a:lnSpc>
                <a:spcPts val="3180"/>
              </a:lnSpc>
            </a:pPr>
            <a:r>
              <a:rPr dirty="0" sz="2800">
                <a:latin typeface="Carlito"/>
                <a:cs typeface="Carlito"/>
              </a:rPr>
              <a:t>0</a:t>
            </a:r>
            <a:endParaRPr sz="2800">
              <a:latin typeface="Carlito"/>
              <a:cs typeface="Carlito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671954" y="5558154"/>
            <a:ext cx="4195445" cy="756920"/>
            <a:chOff x="1671954" y="5558154"/>
            <a:chExt cx="4195445" cy="756920"/>
          </a:xfrm>
        </p:grpSpPr>
        <p:sp>
          <p:nvSpPr>
            <p:cNvPr id="14" name="object 14"/>
            <p:cNvSpPr/>
            <p:nvPr/>
          </p:nvSpPr>
          <p:spPr>
            <a:xfrm>
              <a:off x="1676399" y="5714999"/>
              <a:ext cx="4126229" cy="595630"/>
            </a:xfrm>
            <a:custGeom>
              <a:avLst/>
              <a:gdLst/>
              <a:ahLst/>
              <a:cxnLst/>
              <a:rect l="l" t="t" r="r" b="b"/>
              <a:pathLst>
                <a:path w="4126229" h="595629">
                  <a:moveTo>
                    <a:pt x="0" y="0"/>
                  </a:moveTo>
                  <a:lnTo>
                    <a:pt x="51841" y="15639"/>
                  </a:lnTo>
                  <a:lnTo>
                    <a:pt x="111802" y="35491"/>
                  </a:lnTo>
                  <a:lnTo>
                    <a:pt x="179289" y="59086"/>
                  </a:lnTo>
                  <a:lnTo>
                    <a:pt x="215669" y="72141"/>
                  </a:lnTo>
                  <a:lnTo>
                    <a:pt x="253707" y="85956"/>
                  </a:lnTo>
                  <a:lnTo>
                    <a:pt x="293329" y="100472"/>
                  </a:lnTo>
                  <a:lnTo>
                    <a:pt x="334461" y="115630"/>
                  </a:lnTo>
                  <a:lnTo>
                    <a:pt x="377028" y="131373"/>
                  </a:lnTo>
                  <a:lnTo>
                    <a:pt x="420956" y="147642"/>
                  </a:lnTo>
                  <a:lnTo>
                    <a:pt x="466171" y="164377"/>
                  </a:lnTo>
                  <a:lnTo>
                    <a:pt x="512598" y="181520"/>
                  </a:lnTo>
                  <a:lnTo>
                    <a:pt x="560164" y="199013"/>
                  </a:lnTo>
                  <a:lnTo>
                    <a:pt x="608792" y="216797"/>
                  </a:lnTo>
                  <a:lnTo>
                    <a:pt x="658411" y="234814"/>
                  </a:lnTo>
                  <a:lnTo>
                    <a:pt x="708944" y="253004"/>
                  </a:lnTo>
                  <a:lnTo>
                    <a:pt x="760318" y="271309"/>
                  </a:lnTo>
                  <a:lnTo>
                    <a:pt x="812458" y="289671"/>
                  </a:lnTo>
                  <a:lnTo>
                    <a:pt x="865290" y="308031"/>
                  </a:lnTo>
                  <a:lnTo>
                    <a:pt x="918740" y="326330"/>
                  </a:lnTo>
                  <a:lnTo>
                    <a:pt x="972733" y="344510"/>
                  </a:lnTo>
                  <a:lnTo>
                    <a:pt x="1027195" y="362511"/>
                  </a:lnTo>
                  <a:lnTo>
                    <a:pt x="1082052" y="380277"/>
                  </a:lnTo>
                  <a:lnTo>
                    <a:pt x="1137229" y="397747"/>
                  </a:lnTo>
                  <a:lnTo>
                    <a:pt x="1192651" y="414863"/>
                  </a:lnTo>
                  <a:lnTo>
                    <a:pt x="1248246" y="431567"/>
                  </a:lnTo>
                  <a:lnTo>
                    <a:pt x="1303938" y="447799"/>
                  </a:lnTo>
                  <a:lnTo>
                    <a:pt x="1359652" y="463502"/>
                  </a:lnTo>
                  <a:lnTo>
                    <a:pt x="1415315" y="478617"/>
                  </a:lnTo>
                  <a:lnTo>
                    <a:pt x="1470853" y="493085"/>
                  </a:lnTo>
                  <a:lnTo>
                    <a:pt x="1526190" y="506848"/>
                  </a:lnTo>
                  <a:lnTo>
                    <a:pt x="1581253" y="519846"/>
                  </a:lnTo>
                  <a:lnTo>
                    <a:pt x="1635967" y="532021"/>
                  </a:lnTo>
                  <a:lnTo>
                    <a:pt x="1690258" y="543316"/>
                  </a:lnTo>
                  <a:lnTo>
                    <a:pt x="1744051" y="553670"/>
                  </a:lnTo>
                  <a:lnTo>
                    <a:pt x="1797273" y="563025"/>
                  </a:lnTo>
                  <a:lnTo>
                    <a:pt x="1849848" y="571324"/>
                  </a:lnTo>
                  <a:lnTo>
                    <a:pt x="1901703" y="578506"/>
                  </a:lnTo>
                  <a:lnTo>
                    <a:pt x="1952764" y="584514"/>
                  </a:lnTo>
                  <a:lnTo>
                    <a:pt x="2002955" y="589289"/>
                  </a:lnTo>
                  <a:lnTo>
                    <a:pt x="2052202" y="592773"/>
                  </a:lnTo>
                  <a:lnTo>
                    <a:pt x="2100432" y="594905"/>
                  </a:lnTo>
                  <a:lnTo>
                    <a:pt x="2147570" y="595630"/>
                  </a:lnTo>
                  <a:lnTo>
                    <a:pt x="2198910" y="594878"/>
                  </a:lnTo>
                  <a:lnTo>
                    <a:pt x="2250681" y="592665"/>
                  </a:lnTo>
                  <a:lnTo>
                    <a:pt x="2302838" y="589052"/>
                  </a:lnTo>
                  <a:lnTo>
                    <a:pt x="2355336" y="584099"/>
                  </a:lnTo>
                  <a:lnTo>
                    <a:pt x="2408130" y="577869"/>
                  </a:lnTo>
                  <a:lnTo>
                    <a:pt x="2461175" y="570423"/>
                  </a:lnTo>
                  <a:lnTo>
                    <a:pt x="2514427" y="561822"/>
                  </a:lnTo>
                  <a:lnTo>
                    <a:pt x="2567839" y="552127"/>
                  </a:lnTo>
                  <a:lnTo>
                    <a:pt x="2621367" y="541400"/>
                  </a:lnTo>
                  <a:lnTo>
                    <a:pt x="2674966" y="529702"/>
                  </a:lnTo>
                  <a:lnTo>
                    <a:pt x="2728591" y="517094"/>
                  </a:lnTo>
                  <a:lnTo>
                    <a:pt x="2782197" y="503639"/>
                  </a:lnTo>
                  <a:lnTo>
                    <a:pt x="2835739" y="489397"/>
                  </a:lnTo>
                  <a:lnTo>
                    <a:pt x="2889172" y="474429"/>
                  </a:lnTo>
                  <a:lnTo>
                    <a:pt x="2942450" y="458797"/>
                  </a:lnTo>
                  <a:lnTo>
                    <a:pt x="2995530" y="442563"/>
                  </a:lnTo>
                  <a:lnTo>
                    <a:pt x="3048366" y="425787"/>
                  </a:lnTo>
                  <a:lnTo>
                    <a:pt x="3100913" y="408532"/>
                  </a:lnTo>
                  <a:lnTo>
                    <a:pt x="3153126" y="390858"/>
                  </a:lnTo>
                  <a:lnTo>
                    <a:pt x="3204960" y="372826"/>
                  </a:lnTo>
                  <a:lnTo>
                    <a:pt x="3256370" y="354499"/>
                  </a:lnTo>
                  <a:lnTo>
                    <a:pt x="3307311" y="335937"/>
                  </a:lnTo>
                  <a:lnTo>
                    <a:pt x="3357738" y="317202"/>
                  </a:lnTo>
                  <a:lnTo>
                    <a:pt x="3407606" y="298356"/>
                  </a:lnTo>
                  <a:lnTo>
                    <a:pt x="3456869" y="279459"/>
                  </a:lnTo>
                  <a:lnTo>
                    <a:pt x="3505484" y="260572"/>
                  </a:lnTo>
                  <a:lnTo>
                    <a:pt x="3553405" y="241759"/>
                  </a:lnTo>
                  <a:lnTo>
                    <a:pt x="3600587" y="223078"/>
                  </a:lnTo>
                  <a:lnTo>
                    <a:pt x="3646985" y="204593"/>
                  </a:lnTo>
                  <a:lnTo>
                    <a:pt x="3692554" y="186364"/>
                  </a:lnTo>
                  <a:lnTo>
                    <a:pt x="3737249" y="168453"/>
                  </a:lnTo>
                  <a:lnTo>
                    <a:pt x="3781025" y="150922"/>
                  </a:lnTo>
                  <a:lnTo>
                    <a:pt x="3823837" y="133830"/>
                  </a:lnTo>
                  <a:lnTo>
                    <a:pt x="3865640" y="117241"/>
                  </a:lnTo>
                  <a:lnTo>
                    <a:pt x="3906389" y="101214"/>
                  </a:lnTo>
                  <a:lnTo>
                    <a:pt x="3946039" y="85812"/>
                  </a:lnTo>
                  <a:lnTo>
                    <a:pt x="3984545" y="71097"/>
                  </a:lnTo>
                  <a:lnTo>
                    <a:pt x="4021862" y="57128"/>
                  </a:lnTo>
                  <a:lnTo>
                    <a:pt x="4057945" y="43968"/>
                  </a:lnTo>
                  <a:lnTo>
                    <a:pt x="4092749" y="31678"/>
                  </a:lnTo>
                  <a:lnTo>
                    <a:pt x="4126229" y="2031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5787389" y="5713729"/>
              <a:ext cx="80010" cy="48260"/>
            </a:xfrm>
            <a:custGeom>
              <a:avLst/>
              <a:gdLst/>
              <a:ahLst/>
              <a:cxnLst/>
              <a:rect l="l" t="t" r="r" b="b"/>
              <a:pathLst>
                <a:path w="80010" h="48260">
                  <a:moveTo>
                    <a:pt x="0" y="0"/>
                  </a:moveTo>
                  <a:lnTo>
                    <a:pt x="15239" y="48260"/>
                  </a:lnTo>
                  <a:lnTo>
                    <a:pt x="80010" y="1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828799" y="5562599"/>
              <a:ext cx="2981960" cy="381000"/>
            </a:xfrm>
            <a:custGeom>
              <a:avLst/>
              <a:gdLst/>
              <a:ahLst/>
              <a:cxnLst/>
              <a:rect l="l" t="t" r="r" b="b"/>
              <a:pathLst>
                <a:path w="2981960" h="381000">
                  <a:moveTo>
                    <a:pt x="0" y="0"/>
                  </a:moveTo>
                  <a:lnTo>
                    <a:pt x="54657" y="14743"/>
                  </a:lnTo>
                  <a:lnTo>
                    <a:pt x="120669" y="34602"/>
                  </a:lnTo>
                  <a:lnTo>
                    <a:pt x="157557" y="46189"/>
                  </a:lnTo>
                  <a:lnTo>
                    <a:pt x="196832" y="58740"/>
                  </a:lnTo>
                  <a:lnTo>
                    <a:pt x="238343" y="72152"/>
                  </a:lnTo>
                  <a:lnTo>
                    <a:pt x="281939" y="86320"/>
                  </a:lnTo>
                  <a:lnTo>
                    <a:pt x="327471" y="101139"/>
                  </a:lnTo>
                  <a:lnTo>
                    <a:pt x="374786" y="116504"/>
                  </a:lnTo>
                  <a:lnTo>
                    <a:pt x="423735" y="132311"/>
                  </a:lnTo>
                  <a:lnTo>
                    <a:pt x="474166" y="148456"/>
                  </a:lnTo>
                  <a:lnTo>
                    <a:pt x="525929" y="164832"/>
                  </a:lnTo>
                  <a:lnTo>
                    <a:pt x="578874" y="181337"/>
                  </a:lnTo>
                  <a:lnTo>
                    <a:pt x="632849" y="197865"/>
                  </a:lnTo>
                  <a:lnTo>
                    <a:pt x="687704" y="214312"/>
                  </a:lnTo>
                  <a:lnTo>
                    <a:pt x="743289" y="230573"/>
                  </a:lnTo>
                  <a:lnTo>
                    <a:pt x="799452" y="246543"/>
                  </a:lnTo>
                  <a:lnTo>
                    <a:pt x="856043" y="262117"/>
                  </a:lnTo>
                  <a:lnTo>
                    <a:pt x="912911" y="277192"/>
                  </a:lnTo>
                  <a:lnTo>
                    <a:pt x="969906" y="291662"/>
                  </a:lnTo>
                  <a:lnTo>
                    <a:pt x="1026876" y="305423"/>
                  </a:lnTo>
                  <a:lnTo>
                    <a:pt x="1083672" y="318370"/>
                  </a:lnTo>
                  <a:lnTo>
                    <a:pt x="1140142" y="330398"/>
                  </a:lnTo>
                  <a:lnTo>
                    <a:pt x="1196136" y="341403"/>
                  </a:lnTo>
                  <a:lnTo>
                    <a:pt x="1251503" y="351280"/>
                  </a:lnTo>
                  <a:lnTo>
                    <a:pt x="1306092" y="359925"/>
                  </a:lnTo>
                  <a:lnTo>
                    <a:pt x="1359753" y="367233"/>
                  </a:lnTo>
                  <a:lnTo>
                    <a:pt x="1412335" y="373099"/>
                  </a:lnTo>
                  <a:lnTo>
                    <a:pt x="1463687" y="377418"/>
                  </a:lnTo>
                  <a:lnTo>
                    <a:pt x="1513659" y="380087"/>
                  </a:lnTo>
                  <a:lnTo>
                    <a:pt x="1562100" y="381000"/>
                  </a:lnTo>
                  <a:lnTo>
                    <a:pt x="1614896" y="380079"/>
                  </a:lnTo>
                  <a:lnTo>
                    <a:pt x="1668130" y="377388"/>
                  </a:lnTo>
                  <a:lnTo>
                    <a:pt x="1721723" y="373032"/>
                  </a:lnTo>
                  <a:lnTo>
                    <a:pt x="1775595" y="367115"/>
                  </a:lnTo>
                  <a:lnTo>
                    <a:pt x="1829667" y="359742"/>
                  </a:lnTo>
                  <a:lnTo>
                    <a:pt x="1883860" y="351019"/>
                  </a:lnTo>
                  <a:lnTo>
                    <a:pt x="1938096" y="341050"/>
                  </a:lnTo>
                  <a:lnTo>
                    <a:pt x="1992295" y="329940"/>
                  </a:lnTo>
                  <a:lnTo>
                    <a:pt x="2046377" y="317794"/>
                  </a:lnTo>
                  <a:lnTo>
                    <a:pt x="2100265" y="304718"/>
                  </a:lnTo>
                  <a:lnTo>
                    <a:pt x="2153879" y="290816"/>
                  </a:lnTo>
                  <a:lnTo>
                    <a:pt x="2207140" y="276193"/>
                  </a:lnTo>
                  <a:lnTo>
                    <a:pt x="2259968" y="260955"/>
                  </a:lnTo>
                  <a:lnTo>
                    <a:pt x="2312286" y="245205"/>
                  </a:lnTo>
                  <a:lnTo>
                    <a:pt x="2364013" y="229050"/>
                  </a:lnTo>
                  <a:lnTo>
                    <a:pt x="2415071" y="212594"/>
                  </a:lnTo>
                  <a:lnTo>
                    <a:pt x="2465381" y="195942"/>
                  </a:lnTo>
                  <a:lnTo>
                    <a:pt x="2514864" y="179199"/>
                  </a:lnTo>
                  <a:lnTo>
                    <a:pt x="2563440" y="162470"/>
                  </a:lnTo>
                  <a:lnTo>
                    <a:pt x="2611030" y="145860"/>
                  </a:lnTo>
                  <a:lnTo>
                    <a:pt x="2657556" y="129474"/>
                  </a:lnTo>
                  <a:lnTo>
                    <a:pt x="2702939" y="113417"/>
                  </a:lnTo>
                  <a:lnTo>
                    <a:pt x="2747099" y="97795"/>
                  </a:lnTo>
                  <a:lnTo>
                    <a:pt x="2789958" y="82711"/>
                  </a:lnTo>
                  <a:lnTo>
                    <a:pt x="2831436" y="68271"/>
                  </a:lnTo>
                  <a:lnTo>
                    <a:pt x="2871454" y="54580"/>
                  </a:lnTo>
                  <a:lnTo>
                    <a:pt x="2909933" y="41742"/>
                  </a:lnTo>
                  <a:lnTo>
                    <a:pt x="2946795" y="29864"/>
                  </a:lnTo>
                  <a:lnTo>
                    <a:pt x="2981960" y="1905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4796789" y="5558789"/>
              <a:ext cx="80010" cy="48260"/>
            </a:xfrm>
            <a:custGeom>
              <a:avLst/>
              <a:gdLst/>
              <a:ahLst/>
              <a:cxnLst/>
              <a:rect l="l" t="t" r="r" b="b"/>
              <a:pathLst>
                <a:path w="80010" h="48260">
                  <a:moveTo>
                    <a:pt x="0" y="0"/>
                  </a:moveTo>
                  <a:lnTo>
                    <a:pt x="13970" y="48260"/>
                  </a:lnTo>
                  <a:lnTo>
                    <a:pt x="80010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95579" rIns="0" bIns="0" rtlCol="0" vert="horz">
            <a:spAutoFit/>
          </a:bodyPr>
          <a:lstStyle/>
          <a:p>
            <a:pPr marL="1575435" marR="5080" indent="-1501140">
              <a:lnSpc>
                <a:spcPct val="100000"/>
              </a:lnSpc>
              <a:spcBef>
                <a:spcPts val="100"/>
              </a:spcBef>
            </a:pPr>
            <a:r>
              <a:rPr dirty="0" sz="3200" spc="170">
                <a:latin typeface="Arial"/>
                <a:cs typeface="Arial"/>
              </a:rPr>
              <a:t>Balancing </a:t>
            </a:r>
            <a:r>
              <a:rPr dirty="0" sz="3200" spc="105">
                <a:latin typeface="Arial"/>
                <a:cs typeface="Arial"/>
              </a:rPr>
              <a:t>Redox </a:t>
            </a:r>
            <a:r>
              <a:rPr dirty="0" sz="3200" spc="150">
                <a:latin typeface="Arial"/>
                <a:cs typeface="Arial"/>
              </a:rPr>
              <a:t>Reactions</a:t>
            </a:r>
            <a:r>
              <a:rPr dirty="0" sz="3200" spc="-545">
                <a:latin typeface="Arial"/>
                <a:cs typeface="Arial"/>
              </a:rPr>
              <a:t> </a:t>
            </a:r>
            <a:r>
              <a:rPr dirty="0" sz="3200" spc="195">
                <a:latin typeface="Arial"/>
                <a:cs typeface="Arial"/>
              </a:rPr>
              <a:t>thorugh  </a:t>
            </a:r>
            <a:r>
              <a:rPr dirty="0" sz="3200" spc="145">
                <a:latin typeface="Arial"/>
                <a:cs typeface="Arial"/>
              </a:rPr>
              <a:t>half </a:t>
            </a:r>
            <a:r>
              <a:rPr dirty="0" sz="3200" spc="195">
                <a:latin typeface="Arial"/>
                <a:cs typeface="Arial"/>
              </a:rPr>
              <a:t>reaction</a:t>
            </a:r>
            <a:r>
              <a:rPr dirty="0" sz="3200" spc="-335">
                <a:latin typeface="Arial"/>
                <a:cs typeface="Arial"/>
              </a:rPr>
              <a:t> </a:t>
            </a:r>
            <a:r>
              <a:rPr dirty="0" sz="3200" spc="175">
                <a:latin typeface="Arial"/>
                <a:cs typeface="Arial"/>
              </a:rPr>
              <a:t>method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559559"/>
            <a:ext cx="7780655" cy="44310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latin typeface="Arial"/>
                <a:cs typeface="Arial"/>
              </a:rPr>
              <a:t>There </a:t>
            </a:r>
            <a:r>
              <a:rPr dirty="0" sz="2400" spc="-5" b="1">
                <a:latin typeface="Arial"/>
                <a:cs typeface="Arial"/>
              </a:rPr>
              <a:t>are </a:t>
            </a:r>
            <a:r>
              <a:rPr dirty="0" sz="2400" spc="-10" b="1">
                <a:latin typeface="Arial"/>
                <a:cs typeface="Arial"/>
              </a:rPr>
              <a:t>several </a:t>
            </a:r>
            <a:r>
              <a:rPr dirty="0" sz="2400" spc="-5" b="1">
                <a:latin typeface="Arial"/>
                <a:cs typeface="Arial"/>
              </a:rPr>
              <a:t>basic</a:t>
            </a:r>
            <a:r>
              <a:rPr dirty="0" sz="2400" spc="15" b="1">
                <a:latin typeface="Arial"/>
                <a:cs typeface="Arial"/>
              </a:rPr>
              <a:t> </a:t>
            </a:r>
            <a:r>
              <a:rPr dirty="0" sz="2400" spc="-5" b="1">
                <a:latin typeface="Arial"/>
                <a:cs typeface="Arial"/>
              </a:rPr>
              <a:t>steps</a:t>
            </a:r>
            <a:endParaRPr sz="2400">
              <a:latin typeface="Arial"/>
              <a:cs typeface="Arial"/>
            </a:endParaRPr>
          </a:p>
          <a:p>
            <a:pPr marL="469900" marR="939165" indent="-457200">
              <a:lnSpc>
                <a:spcPct val="79900"/>
              </a:lnSpc>
              <a:spcBef>
                <a:spcPts val="595"/>
              </a:spcBef>
              <a:buAutoNum type="arabicPeriod"/>
              <a:tabLst>
                <a:tab pos="469265" algn="l"/>
                <a:tab pos="469900" algn="l"/>
                <a:tab pos="4124960" algn="l"/>
              </a:tabLst>
            </a:pPr>
            <a:r>
              <a:rPr dirty="0" sz="2400" spc="-5">
                <a:latin typeface="Arial"/>
                <a:cs typeface="Arial"/>
              </a:rPr>
              <a:t>Assign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oxidation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numbers	</a:t>
            </a:r>
            <a:r>
              <a:rPr dirty="0" sz="2400">
                <a:latin typeface="Arial"/>
                <a:cs typeface="Arial"/>
              </a:rPr>
              <a:t>to the </a:t>
            </a:r>
            <a:r>
              <a:rPr dirty="0" sz="2400" spc="-5">
                <a:latin typeface="Arial"/>
                <a:cs typeface="Arial"/>
              </a:rPr>
              <a:t>species in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the  reaction</a:t>
            </a:r>
            <a:endParaRPr sz="2400">
              <a:latin typeface="Arial"/>
              <a:cs typeface="Arial"/>
            </a:endParaRPr>
          </a:p>
          <a:p>
            <a:pPr marL="469900" marR="958850" indent="-457200">
              <a:lnSpc>
                <a:spcPct val="79900"/>
              </a:lnSpc>
              <a:spcBef>
                <a:spcPts val="6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dirty="0" sz="2400" spc="-10">
                <a:latin typeface="Arial"/>
                <a:cs typeface="Arial"/>
              </a:rPr>
              <a:t>Find </a:t>
            </a:r>
            <a:r>
              <a:rPr dirty="0" sz="2400" spc="-5">
                <a:latin typeface="Arial"/>
                <a:cs typeface="Arial"/>
              </a:rPr>
              <a:t>the substance </a:t>
            </a:r>
            <a:r>
              <a:rPr dirty="0" sz="2400" spc="-10">
                <a:latin typeface="Arial"/>
                <a:cs typeface="Arial"/>
              </a:rPr>
              <a:t>oxidized </a:t>
            </a:r>
            <a:r>
              <a:rPr dirty="0" sz="2400" spc="-5">
                <a:latin typeface="Arial"/>
                <a:cs typeface="Arial"/>
              </a:rPr>
              <a:t>and the substance  reduced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dirty="0" sz="2400" spc="-5">
                <a:latin typeface="Arial"/>
                <a:cs typeface="Arial"/>
              </a:rPr>
              <a:t>Write </a:t>
            </a:r>
            <a:r>
              <a:rPr dirty="0" sz="2400" spc="-10">
                <a:latin typeface="Arial"/>
                <a:cs typeface="Arial"/>
              </a:rPr>
              <a:t>half </a:t>
            </a:r>
            <a:r>
              <a:rPr dirty="0" sz="2400" spc="-5">
                <a:latin typeface="Arial"/>
                <a:cs typeface="Arial"/>
              </a:rPr>
              <a:t>reactions </a:t>
            </a:r>
            <a:r>
              <a:rPr dirty="0" sz="2400">
                <a:latin typeface="Arial"/>
                <a:cs typeface="Arial"/>
              </a:rPr>
              <a:t>for the </a:t>
            </a:r>
            <a:r>
              <a:rPr dirty="0" sz="2400" spc="-10">
                <a:latin typeface="Arial"/>
                <a:cs typeface="Arial"/>
              </a:rPr>
              <a:t>oxidation and</a:t>
            </a:r>
            <a:r>
              <a:rPr dirty="0" sz="2400" spc="3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reduction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dirty="0" sz="2400" spc="-10">
                <a:latin typeface="Arial"/>
                <a:cs typeface="Arial"/>
              </a:rPr>
              <a:t>Balance </a:t>
            </a:r>
            <a:r>
              <a:rPr dirty="0" sz="2400" spc="-5">
                <a:latin typeface="Arial"/>
                <a:cs typeface="Arial"/>
              </a:rPr>
              <a:t>the </a:t>
            </a:r>
            <a:r>
              <a:rPr dirty="0" sz="2400">
                <a:latin typeface="Arial"/>
                <a:cs typeface="Arial"/>
              </a:rPr>
              <a:t>atoms </a:t>
            </a:r>
            <a:r>
              <a:rPr dirty="0" sz="2400" spc="-5">
                <a:latin typeface="Arial"/>
                <a:cs typeface="Arial"/>
              </a:rPr>
              <a:t>that change </a:t>
            </a:r>
            <a:r>
              <a:rPr dirty="0" sz="2400" spc="-10">
                <a:latin typeface="Arial"/>
                <a:cs typeface="Arial"/>
              </a:rPr>
              <a:t>in </a:t>
            </a:r>
            <a:r>
              <a:rPr dirty="0" sz="2400" spc="-5">
                <a:latin typeface="Arial"/>
                <a:cs typeface="Arial"/>
              </a:rPr>
              <a:t>the </a:t>
            </a:r>
            <a:r>
              <a:rPr dirty="0" sz="2400" spc="-10">
                <a:latin typeface="Arial"/>
                <a:cs typeface="Arial"/>
              </a:rPr>
              <a:t>half</a:t>
            </a:r>
            <a:r>
              <a:rPr dirty="0" sz="2400" spc="2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reaction</a:t>
            </a:r>
            <a:endParaRPr sz="2400">
              <a:latin typeface="Arial"/>
              <a:cs typeface="Arial"/>
            </a:endParaRPr>
          </a:p>
          <a:p>
            <a:pPr marL="469900" marR="257175" indent="-457200">
              <a:lnSpc>
                <a:spcPct val="79900"/>
              </a:lnSpc>
              <a:spcBef>
                <a:spcPts val="6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dirty="0" sz="2400" spc="-5">
                <a:latin typeface="Arial"/>
                <a:cs typeface="Arial"/>
              </a:rPr>
              <a:t>Determine the electrons transferred </a:t>
            </a:r>
            <a:r>
              <a:rPr dirty="0" sz="2400" spc="-10">
                <a:latin typeface="Arial"/>
                <a:cs typeface="Arial"/>
              </a:rPr>
              <a:t>and balance </a:t>
            </a:r>
            <a:r>
              <a:rPr dirty="0" sz="2400">
                <a:latin typeface="Arial"/>
                <a:cs typeface="Arial"/>
              </a:rPr>
              <a:t>the  </a:t>
            </a:r>
            <a:r>
              <a:rPr dirty="0" sz="2400" spc="-5">
                <a:latin typeface="Arial"/>
                <a:cs typeface="Arial"/>
              </a:rPr>
              <a:t>electrons between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10">
                <a:latin typeface="Arial"/>
                <a:cs typeface="Arial"/>
              </a:rPr>
              <a:t>half</a:t>
            </a:r>
            <a:r>
              <a:rPr dirty="0" sz="240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reactions</a:t>
            </a:r>
            <a:endParaRPr sz="2400">
              <a:latin typeface="Arial"/>
              <a:cs typeface="Arial"/>
            </a:endParaRPr>
          </a:p>
          <a:p>
            <a:pPr marL="469900" marR="5080" indent="-457200">
              <a:lnSpc>
                <a:spcPts val="2310"/>
              </a:lnSpc>
              <a:spcBef>
                <a:spcPts val="57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dirty="0" sz="2400" spc="-5">
                <a:latin typeface="Arial"/>
                <a:cs typeface="Arial"/>
              </a:rPr>
              <a:t>Combine the </a:t>
            </a:r>
            <a:r>
              <a:rPr dirty="0" sz="2400" spc="-10">
                <a:latin typeface="Arial"/>
                <a:cs typeface="Arial"/>
              </a:rPr>
              <a:t>half </a:t>
            </a:r>
            <a:r>
              <a:rPr dirty="0" sz="2400" spc="-5">
                <a:latin typeface="Arial"/>
                <a:cs typeface="Arial"/>
              </a:rPr>
              <a:t>reactions </a:t>
            </a:r>
            <a:r>
              <a:rPr dirty="0" sz="2400" spc="-10">
                <a:latin typeface="Arial"/>
                <a:cs typeface="Arial"/>
              </a:rPr>
              <a:t>and balance </a:t>
            </a:r>
            <a:r>
              <a:rPr dirty="0" sz="2400" spc="-5">
                <a:latin typeface="Arial"/>
                <a:cs typeface="Arial"/>
              </a:rPr>
              <a:t>the remaining  </a:t>
            </a:r>
            <a:r>
              <a:rPr dirty="0" sz="2400">
                <a:latin typeface="Arial"/>
                <a:cs typeface="Arial"/>
              </a:rPr>
              <a:t>atoms</a:t>
            </a:r>
            <a:endParaRPr sz="2400">
              <a:latin typeface="Arial"/>
              <a:cs typeface="Arial"/>
            </a:endParaRPr>
          </a:p>
          <a:p>
            <a:pPr marL="469900" marR="67310" indent="-457200">
              <a:lnSpc>
                <a:spcPct val="79900"/>
              </a:lnSpc>
              <a:spcBef>
                <a:spcPts val="620"/>
              </a:spcBef>
              <a:buAutoNum type="arabicPeriod"/>
              <a:tabLst>
                <a:tab pos="469265" algn="l"/>
                <a:tab pos="469900" algn="l"/>
                <a:tab pos="2993390" algn="l"/>
              </a:tabLst>
            </a:pPr>
            <a:r>
              <a:rPr dirty="0" sz="2400" spc="-5">
                <a:latin typeface="Arial"/>
                <a:cs typeface="Arial"/>
              </a:rPr>
              <a:t>Check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your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work.	Make </a:t>
            </a:r>
            <a:r>
              <a:rPr dirty="0" sz="2400">
                <a:latin typeface="Arial"/>
                <a:cs typeface="Arial"/>
              </a:rPr>
              <a:t>sure </a:t>
            </a:r>
            <a:r>
              <a:rPr dirty="0" sz="2400" spc="-5">
                <a:latin typeface="Arial"/>
                <a:cs typeface="Arial"/>
              </a:rPr>
              <a:t>that both </a:t>
            </a:r>
            <a:r>
              <a:rPr dirty="0" sz="2400">
                <a:latin typeface="Arial"/>
                <a:cs typeface="Arial"/>
              </a:rPr>
              <a:t>the atoms </a:t>
            </a:r>
            <a:r>
              <a:rPr dirty="0" sz="2400" spc="-10">
                <a:latin typeface="Arial"/>
                <a:cs typeface="Arial"/>
              </a:rPr>
              <a:t>and  </a:t>
            </a:r>
            <a:r>
              <a:rPr dirty="0" sz="2400" spc="-5">
                <a:latin typeface="Arial"/>
                <a:cs typeface="Arial"/>
              </a:rPr>
              <a:t>charges balance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51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4619" rIns="0" bIns="0" rtlCol="0" vert="horz">
            <a:spAutoFit/>
          </a:bodyPr>
          <a:lstStyle/>
          <a:p>
            <a:pPr marL="639445" marR="5080" indent="-37592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Identify </a:t>
            </a:r>
            <a:r>
              <a:rPr dirty="0" spc="-10"/>
              <a:t>the Oxidizing </a:t>
            </a:r>
            <a:r>
              <a:rPr dirty="0" spc="-5"/>
              <a:t>and </a:t>
            </a:r>
            <a:r>
              <a:rPr dirty="0" spc="-10"/>
              <a:t>Reducing  </a:t>
            </a:r>
            <a:r>
              <a:rPr dirty="0"/>
              <a:t>Agents </a:t>
            </a:r>
            <a:r>
              <a:rPr dirty="0" spc="-5"/>
              <a:t>in </a:t>
            </a:r>
            <a:r>
              <a:rPr dirty="0" spc="-10"/>
              <a:t>Each </a:t>
            </a:r>
            <a:r>
              <a:rPr dirty="0"/>
              <a:t>of </a:t>
            </a:r>
            <a:r>
              <a:rPr dirty="0" spc="-10"/>
              <a:t>the</a:t>
            </a:r>
            <a:r>
              <a:rPr dirty="0" spc="-65"/>
              <a:t> </a:t>
            </a:r>
            <a:r>
              <a:rPr dirty="0" spc="-5"/>
              <a:t>Following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1969" y="2012950"/>
            <a:ext cx="7798434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  <a:tabLst>
                <a:tab pos="1456690" algn="l"/>
                <a:tab pos="2694305" algn="l"/>
                <a:tab pos="3128010" algn="l"/>
                <a:tab pos="4478655" algn="l"/>
              </a:tabLst>
            </a:pPr>
            <a:r>
              <a:rPr dirty="0" sz="3200">
                <a:latin typeface="Times New Roman"/>
                <a:cs typeface="Times New Roman"/>
              </a:rPr>
              <a:t>3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130">
                <a:latin typeface="Times New Roman"/>
                <a:cs typeface="Times New Roman"/>
              </a:rPr>
              <a:t>H</a:t>
            </a:r>
            <a:r>
              <a:rPr dirty="0" baseline="-24024" sz="2775" spc="-195">
                <a:latin typeface="Times New Roman"/>
                <a:cs typeface="Times New Roman"/>
              </a:rPr>
              <a:t>2</a:t>
            </a:r>
            <a:r>
              <a:rPr dirty="0" sz="3200" spc="-130">
                <a:latin typeface="Times New Roman"/>
                <a:cs typeface="Times New Roman"/>
              </a:rPr>
              <a:t>S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+	2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195">
                <a:latin typeface="Times New Roman"/>
                <a:cs typeface="Times New Roman"/>
              </a:rPr>
              <a:t>NO</a:t>
            </a:r>
            <a:r>
              <a:rPr dirty="0" baseline="-24024" sz="2775" spc="-292">
                <a:latin typeface="Times New Roman"/>
                <a:cs typeface="Times New Roman"/>
              </a:rPr>
              <a:t>3</a:t>
            </a:r>
            <a:r>
              <a:rPr dirty="0" baseline="28528" sz="2775" spc="-292">
                <a:latin typeface="Times New Roman"/>
                <a:cs typeface="Times New Roman"/>
              </a:rPr>
              <a:t>–	</a:t>
            </a:r>
            <a:r>
              <a:rPr dirty="0" sz="3200">
                <a:latin typeface="Times New Roman"/>
                <a:cs typeface="Times New Roman"/>
              </a:rPr>
              <a:t>+	2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210">
                <a:latin typeface="Times New Roman"/>
                <a:cs typeface="Times New Roman"/>
              </a:rPr>
              <a:t>H</a:t>
            </a:r>
            <a:r>
              <a:rPr dirty="0" baseline="28528" sz="2775" spc="-315">
                <a:latin typeface="Times New Roman"/>
                <a:cs typeface="Times New Roman"/>
              </a:rPr>
              <a:t>+  </a:t>
            </a:r>
            <a:r>
              <a:rPr dirty="0" baseline="28528" sz="2775" spc="-262">
                <a:latin typeface="Times New Roman"/>
                <a:cs typeface="Times New Roman"/>
              </a:rPr>
              <a:t> </a:t>
            </a:r>
            <a:r>
              <a:rPr dirty="0" sz="3200">
                <a:latin typeface="Symbol"/>
                <a:cs typeface="Symbol"/>
              </a:rPr>
              <a:t>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>
                <a:latin typeface="Symbol"/>
                <a:cs typeface="Symbol"/>
              </a:rPr>
              <a:t></a:t>
            </a:r>
            <a:r>
              <a:rPr dirty="0" sz="3200">
                <a:latin typeface="Times New Roman"/>
                <a:cs typeface="Times New Roman"/>
              </a:rPr>
              <a:t> S + 2 NO + 4</a:t>
            </a:r>
            <a:r>
              <a:rPr dirty="0" sz="3200" spc="235">
                <a:latin typeface="Times New Roman"/>
                <a:cs typeface="Times New Roman"/>
              </a:rPr>
              <a:t> </a:t>
            </a:r>
            <a:r>
              <a:rPr dirty="0" sz="3200" spc="-125">
                <a:latin typeface="Times New Roman"/>
                <a:cs typeface="Times New Roman"/>
              </a:rPr>
              <a:t>H</a:t>
            </a:r>
            <a:r>
              <a:rPr dirty="0" baseline="-24024" sz="2775" spc="-187">
                <a:latin typeface="Times New Roman"/>
                <a:cs typeface="Times New Roman"/>
              </a:rPr>
              <a:t>2</a:t>
            </a:r>
            <a:r>
              <a:rPr dirty="0" sz="3200" spc="-125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9269" y="4344670"/>
            <a:ext cx="646874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081655" algn="l"/>
              </a:tabLst>
            </a:pPr>
            <a:r>
              <a:rPr dirty="0" sz="3200" spc="-100">
                <a:latin typeface="Times New Roman"/>
                <a:cs typeface="Times New Roman"/>
              </a:rPr>
              <a:t>MnO</a:t>
            </a:r>
            <a:r>
              <a:rPr dirty="0" baseline="-24024" sz="2775" spc="-150">
                <a:latin typeface="Times New Roman"/>
                <a:cs typeface="Times New Roman"/>
              </a:rPr>
              <a:t>2  </a:t>
            </a:r>
            <a:r>
              <a:rPr dirty="0" sz="3200">
                <a:latin typeface="Times New Roman"/>
                <a:cs typeface="Times New Roman"/>
              </a:rPr>
              <a:t>+ 4</a:t>
            </a:r>
            <a:r>
              <a:rPr dirty="0" sz="3200" spc="9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HBr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>
                <a:latin typeface="Symbol"/>
                <a:cs typeface="Symbol"/>
              </a:rPr>
              <a:t>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80">
                <a:latin typeface="Times New Roman"/>
                <a:cs typeface="Times New Roman"/>
              </a:rPr>
              <a:t>MnBr</a:t>
            </a:r>
            <a:r>
              <a:rPr dirty="0" baseline="-24024" sz="2775" spc="-120">
                <a:latin typeface="Times New Roman"/>
                <a:cs typeface="Times New Roman"/>
              </a:rPr>
              <a:t>2 </a:t>
            </a:r>
            <a:r>
              <a:rPr dirty="0" sz="3200">
                <a:latin typeface="Times New Roman"/>
                <a:cs typeface="Times New Roman"/>
              </a:rPr>
              <a:t>+ </a:t>
            </a:r>
            <a:r>
              <a:rPr dirty="0" sz="3200" spc="-130">
                <a:latin typeface="Times New Roman"/>
                <a:cs typeface="Times New Roman"/>
              </a:rPr>
              <a:t>Br</a:t>
            </a:r>
            <a:r>
              <a:rPr dirty="0" baseline="-24024" sz="2775" spc="-195">
                <a:latin typeface="Times New Roman"/>
                <a:cs typeface="Times New Roman"/>
              </a:rPr>
              <a:t>2 </a:t>
            </a:r>
            <a:r>
              <a:rPr dirty="0" sz="3200">
                <a:latin typeface="Times New Roman"/>
                <a:cs typeface="Times New Roman"/>
              </a:rPr>
              <a:t>+ 2</a:t>
            </a:r>
            <a:r>
              <a:rPr dirty="0" sz="3200" spc="-220">
                <a:latin typeface="Times New Roman"/>
                <a:cs typeface="Times New Roman"/>
              </a:rPr>
              <a:t> </a:t>
            </a:r>
            <a:r>
              <a:rPr dirty="0" sz="3200" spc="-125">
                <a:latin typeface="Times New Roman"/>
                <a:cs typeface="Times New Roman"/>
              </a:rPr>
              <a:t>H</a:t>
            </a:r>
            <a:r>
              <a:rPr dirty="0" baseline="-24024" sz="2775" spc="-187">
                <a:latin typeface="Times New Roman"/>
                <a:cs typeface="Times New Roman"/>
              </a:rPr>
              <a:t>2</a:t>
            </a:r>
            <a:r>
              <a:rPr dirty="0" sz="3200" spc="-125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46050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6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88489" marR="5080" indent="-1875789">
              <a:lnSpc>
                <a:spcPct val="100000"/>
              </a:lnSpc>
              <a:spcBef>
                <a:spcPts val="100"/>
              </a:spcBef>
            </a:pPr>
            <a:r>
              <a:rPr dirty="0" sz="4400"/>
              <a:t>What do you mean by</a:t>
            </a:r>
            <a:r>
              <a:rPr dirty="0" sz="4400" spc="-60"/>
              <a:t> </a:t>
            </a:r>
            <a:r>
              <a:rPr dirty="0" sz="4400" spc="-5"/>
              <a:t>oxidation  </a:t>
            </a:r>
            <a:r>
              <a:rPr dirty="0" sz="4400"/>
              <a:t>and </a:t>
            </a:r>
            <a:r>
              <a:rPr dirty="0" sz="4400" spc="-5"/>
              <a:t>reduction </a:t>
            </a:r>
            <a:r>
              <a:rPr dirty="0" sz="4400"/>
              <a:t>?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2014220"/>
            <a:ext cx="8949690" cy="4025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999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Times New Roman"/>
                <a:cs typeface="Times New Roman"/>
              </a:rPr>
              <a:t>Oxidation </a:t>
            </a:r>
            <a:r>
              <a:rPr dirty="0" sz="3200">
                <a:latin typeface="Times New Roman"/>
                <a:cs typeface="Times New Roman"/>
              </a:rPr>
              <a:t>can be </a:t>
            </a:r>
            <a:r>
              <a:rPr dirty="0" sz="3200" spc="-5">
                <a:latin typeface="Times New Roman"/>
                <a:cs typeface="Times New Roman"/>
              </a:rPr>
              <a:t>defined </a:t>
            </a:r>
            <a:r>
              <a:rPr dirty="0" sz="3200">
                <a:latin typeface="Times New Roman"/>
                <a:cs typeface="Times New Roman"/>
              </a:rPr>
              <a:t>as </a:t>
            </a:r>
            <a:r>
              <a:rPr dirty="0" sz="3200" spc="-5">
                <a:latin typeface="Times New Roman"/>
                <a:cs typeface="Times New Roman"/>
              </a:rPr>
              <a:t>addition </a:t>
            </a:r>
            <a:r>
              <a:rPr dirty="0" sz="3200">
                <a:latin typeface="Times New Roman"/>
                <a:cs typeface="Times New Roman"/>
              </a:rPr>
              <a:t>of  oxygen/electronegative </a:t>
            </a:r>
            <a:r>
              <a:rPr dirty="0" sz="3200" spc="-5">
                <a:latin typeface="Times New Roman"/>
                <a:cs typeface="Times New Roman"/>
              </a:rPr>
              <a:t>element to </a:t>
            </a:r>
            <a:r>
              <a:rPr dirty="0" sz="3200">
                <a:latin typeface="Times New Roman"/>
                <a:cs typeface="Times New Roman"/>
              </a:rPr>
              <a:t>a </a:t>
            </a:r>
            <a:r>
              <a:rPr dirty="0" sz="3200" spc="-5">
                <a:latin typeface="Times New Roman"/>
                <a:cs typeface="Times New Roman"/>
              </a:rPr>
              <a:t>substance </a:t>
            </a:r>
            <a:r>
              <a:rPr dirty="0" sz="3200">
                <a:latin typeface="Times New Roman"/>
                <a:cs typeface="Times New Roman"/>
              </a:rPr>
              <a:t>or  </a:t>
            </a:r>
            <a:r>
              <a:rPr dirty="0" sz="3200" spc="-5">
                <a:latin typeface="Times New Roman"/>
                <a:cs typeface="Times New Roman"/>
              </a:rPr>
              <a:t>removal </a:t>
            </a:r>
            <a:r>
              <a:rPr dirty="0" sz="3200">
                <a:latin typeface="Times New Roman"/>
                <a:cs typeface="Times New Roman"/>
              </a:rPr>
              <a:t>of hydrogen/ </a:t>
            </a:r>
            <a:r>
              <a:rPr dirty="0" sz="3200" spc="-5">
                <a:latin typeface="Times New Roman"/>
                <a:cs typeface="Times New Roman"/>
              </a:rPr>
              <a:t>electropositive element from </a:t>
            </a:r>
            <a:r>
              <a:rPr dirty="0" sz="3200">
                <a:latin typeface="Times New Roman"/>
                <a:cs typeface="Times New Roman"/>
              </a:rPr>
              <a:t>a  substance.</a:t>
            </a:r>
            <a:endParaRPr sz="3200">
              <a:latin typeface="Times New Roman"/>
              <a:cs typeface="Times New Roman"/>
            </a:endParaRPr>
          </a:p>
          <a:p>
            <a:pPr marL="355600" marR="102235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Times New Roman"/>
                <a:cs typeface="Times New Roman"/>
              </a:rPr>
              <a:t>Reduction </a:t>
            </a:r>
            <a:r>
              <a:rPr dirty="0" sz="3200">
                <a:latin typeface="Times New Roman"/>
                <a:cs typeface="Times New Roman"/>
              </a:rPr>
              <a:t>can be </a:t>
            </a:r>
            <a:r>
              <a:rPr dirty="0" sz="3200" spc="-5">
                <a:latin typeface="Times New Roman"/>
                <a:cs typeface="Times New Roman"/>
              </a:rPr>
              <a:t>defined </a:t>
            </a:r>
            <a:r>
              <a:rPr dirty="0" sz="3200">
                <a:latin typeface="Times New Roman"/>
                <a:cs typeface="Times New Roman"/>
              </a:rPr>
              <a:t>as removal of  oxygen/electronegative </a:t>
            </a:r>
            <a:r>
              <a:rPr dirty="0" sz="3200" spc="-5">
                <a:latin typeface="Times New Roman"/>
                <a:cs typeface="Times New Roman"/>
              </a:rPr>
              <a:t>element from </a:t>
            </a:r>
            <a:r>
              <a:rPr dirty="0" sz="3200">
                <a:latin typeface="Times New Roman"/>
                <a:cs typeface="Times New Roman"/>
              </a:rPr>
              <a:t>a substance or  </a:t>
            </a:r>
            <a:r>
              <a:rPr dirty="0" sz="3200" spc="-5">
                <a:latin typeface="Times New Roman"/>
                <a:cs typeface="Times New Roman"/>
              </a:rPr>
              <a:t>addition </a:t>
            </a:r>
            <a:r>
              <a:rPr dirty="0" sz="3200">
                <a:latin typeface="Times New Roman"/>
                <a:cs typeface="Times New Roman"/>
              </a:rPr>
              <a:t>of hydrogen/ </a:t>
            </a:r>
            <a:r>
              <a:rPr dirty="0" sz="3200" spc="-5">
                <a:latin typeface="Times New Roman"/>
                <a:cs typeface="Times New Roman"/>
              </a:rPr>
              <a:t>electropositive element to </a:t>
            </a:r>
            <a:r>
              <a:rPr dirty="0" sz="3200">
                <a:latin typeface="Times New Roman"/>
                <a:cs typeface="Times New Roman"/>
              </a:rPr>
              <a:t>a  substance.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4619" rIns="0" bIns="0" rtlCol="0" vert="horz">
            <a:spAutoFit/>
          </a:bodyPr>
          <a:lstStyle/>
          <a:p>
            <a:pPr marL="639445" marR="5080" indent="-37592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Identify </a:t>
            </a:r>
            <a:r>
              <a:rPr dirty="0" spc="-10"/>
              <a:t>the Oxidizing </a:t>
            </a:r>
            <a:r>
              <a:rPr dirty="0" spc="-5"/>
              <a:t>and </a:t>
            </a:r>
            <a:r>
              <a:rPr dirty="0" spc="-10"/>
              <a:t>Reducing  </a:t>
            </a:r>
            <a:r>
              <a:rPr dirty="0"/>
              <a:t>Agents </a:t>
            </a:r>
            <a:r>
              <a:rPr dirty="0" spc="-5"/>
              <a:t>in </a:t>
            </a:r>
            <a:r>
              <a:rPr dirty="0" spc="-10"/>
              <a:t>Each </a:t>
            </a:r>
            <a:r>
              <a:rPr dirty="0"/>
              <a:t>of </a:t>
            </a:r>
            <a:r>
              <a:rPr dirty="0" spc="-10"/>
              <a:t>the</a:t>
            </a:r>
            <a:r>
              <a:rPr dirty="0" spc="-65"/>
              <a:t> </a:t>
            </a:r>
            <a:r>
              <a:rPr dirty="0" spc="-5"/>
              <a:t>Following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1169" y="1708150"/>
            <a:ext cx="7923530" cy="1366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4800">
              <a:lnSpc>
                <a:spcPts val="2880"/>
              </a:lnSpc>
              <a:spcBef>
                <a:spcPts val="100"/>
              </a:spcBef>
              <a:tabLst>
                <a:tab pos="1751964" algn="l"/>
              </a:tabLst>
            </a:pP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red ag	</a:t>
            </a:r>
            <a:r>
              <a:rPr dirty="0" sz="2800">
                <a:solidFill>
                  <a:srgbClr val="0066FF"/>
                </a:solidFill>
                <a:latin typeface="Times New Roman"/>
                <a:cs typeface="Times New Roman"/>
              </a:rPr>
              <a:t>ox</a:t>
            </a:r>
            <a:r>
              <a:rPr dirty="0" sz="2800" spc="-5">
                <a:solidFill>
                  <a:srgbClr val="0066FF"/>
                </a:solidFill>
                <a:latin typeface="Times New Roman"/>
                <a:cs typeface="Times New Roman"/>
              </a:rPr>
              <a:t> ag</a:t>
            </a:r>
            <a:endParaRPr sz="2800">
              <a:latin typeface="Times New Roman"/>
              <a:cs typeface="Times New Roman"/>
            </a:endParaRPr>
          </a:p>
          <a:p>
            <a:pPr marL="76200">
              <a:lnSpc>
                <a:spcPts val="3360"/>
              </a:lnSpc>
              <a:tabLst>
                <a:tab pos="1507490" algn="l"/>
                <a:tab pos="2745105" algn="l"/>
                <a:tab pos="3178810" algn="l"/>
                <a:tab pos="4529455" algn="l"/>
              </a:tabLst>
            </a:pPr>
            <a:r>
              <a:rPr dirty="0" sz="3200">
                <a:latin typeface="Times New Roman"/>
                <a:cs typeface="Times New Roman"/>
              </a:rPr>
              <a:t>3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130">
                <a:latin typeface="Times New Roman"/>
                <a:cs typeface="Times New Roman"/>
              </a:rPr>
              <a:t>H</a:t>
            </a:r>
            <a:r>
              <a:rPr dirty="0" baseline="-24024" sz="2775" spc="-195">
                <a:latin typeface="Times New Roman"/>
                <a:cs typeface="Times New Roman"/>
              </a:rPr>
              <a:t>2</a:t>
            </a:r>
            <a:r>
              <a:rPr dirty="0" sz="3200" spc="-130">
                <a:latin typeface="Times New Roman"/>
                <a:cs typeface="Times New Roman"/>
              </a:rPr>
              <a:t>S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+	2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195">
                <a:latin typeface="Times New Roman"/>
                <a:cs typeface="Times New Roman"/>
              </a:rPr>
              <a:t>NO</a:t>
            </a:r>
            <a:r>
              <a:rPr dirty="0" baseline="-24024" sz="2775" spc="-292">
                <a:latin typeface="Times New Roman"/>
                <a:cs typeface="Times New Roman"/>
              </a:rPr>
              <a:t>3</a:t>
            </a:r>
            <a:r>
              <a:rPr dirty="0" baseline="28528" sz="2775" spc="-292">
                <a:latin typeface="Times New Roman"/>
                <a:cs typeface="Times New Roman"/>
              </a:rPr>
              <a:t>–	</a:t>
            </a:r>
            <a:r>
              <a:rPr dirty="0" sz="3200">
                <a:latin typeface="Times New Roman"/>
                <a:cs typeface="Times New Roman"/>
              </a:rPr>
              <a:t>+	2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210">
                <a:latin typeface="Times New Roman"/>
                <a:cs typeface="Times New Roman"/>
              </a:rPr>
              <a:t>H</a:t>
            </a:r>
            <a:r>
              <a:rPr dirty="0" baseline="28528" sz="2775" spc="-315">
                <a:latin typeface="Times New Roman"/>
                <a:cs typeface="Times New Roman"/>
              </a:rPr>
              <a:t>+  </a:t>
            </a:r>
            <a:r>
              <a:rPr dirty="0" baseline="28528" sz="2775" spc="-262">
                <a:latin typeface="Times New Roman"/>
                <a:cs typeface="Times New Roman"/>
              </a:rPr>
              <a:t> </a:t>
            </a:r>
            <a:r>
              <a:rPr dirty="0" sz="3200">
                <a:latin typeface="Symbol"/>
                <a:cs typeface="Symbol"/>
              </a:rPr>
              <a:t>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>
                <a:latin typeface="Symbol"/>
                <a:cs typeface="Symbol"/>
              </a:rPr>
              <a:t></a:t>
            </a:r>
            <a:r>
              <a:rPr dirty="0" sz="3200">
                <a:latin typeface="Times New Roman"/>
                <a:cs typeface="Times New Roman"/>
              </a:rPr>
              <a:t> S + 2 NO + 4</a:t>
            </a:r>
            <a:r>
              <a:rPr dirty="0" sz="3200" spc="229">
                <a:latin typeface="Times New Roman"/>
                <a:cs typeface="Times New Roman"/>
              </a:rPr>
              <a:t> </a:t>
            </a:r>
            <a:r>
              <a:rPr dirty="0" sz="3200" spc="-125">
                <a:latin typeface="Times New Roman"/>
                <a:cs typeface="Times New Roman"/>
              </a:rPr>
              <a:t>H</a:t>
            </a:r>
            <a:r>
              <a:rPr dirty="0" baseline="-24024" sz="2775" spc="-187">
                <a:latin typeface="Times New Roman"/>
                <a:cs typeface="Times New Roman"/>
              </a:rPr>
              <a:t>2</a:t>
            </a:r>
            <a:r>
              <a:rPr dirty="0" sz="3200" spc="-125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  <a:p>
            <a:pPr marL="316230">
              <a:lnSpc>
                <a:spcPct val="100000"/>
              </a:lnSpc>
              <a:spcBef>
                <a:spcPts val="960"/>
              </a:spcBef>
              <a:tabLst>
                <a:tab pos="1696720" algn="l"/>
                <a:tab pos="3519170" algn="l"/>
                <a:tab pos="5045075" algn="l"/>
                <a:tab pos="5842000" algn="l"/>
                <a:tab pos="7134225" algn="l"/>
              </a:tabLst>
            </a:pP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+1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 -2	</a:t>
            </a: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+5 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-2	</a:t>
            </a: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+1	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0	</a:t>
            </a: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+2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-2	+1</a:t>
            </a:r>
            <a:r>
              <a:rPr dirty="0" sz="2800" spc="-1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-2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6569" y="4344670"/>
            <a:ext cx="6684009" cy="787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ts val="3240"/>
              </a:lnSpc>
              <a:spcBef>
                <a:spcPts val="100"/>
              </a:spcBef>
              <a:tabLst>
                <a:tab pos="3094355" algn="l"/>
              </a:tabLst>
            </a:pPr>
            <a:r>
              <a:rPr dirty="0" sz="3200" spc="-100">
                <a:latin typeface="Times New Roman"/>
                <a:cs typeface="Times New Roman"/>
              </a:rPr>
              <a:t>MnO</a:t>
            </a:r>
            <a:r>
              <a:rPr dirty="0" baseline="-24024" sz="2775" spc="-150">
                <a:latin typeface="Times New Roman"/>
                <a:cs typeface="Times New Roman"/>
              </a:rPr>
              <a:t>2  </a:t>
            </a:r>
            <a:r>
              <a:rPr dirty="0" sz="3200">
                <a:latin typeface="Times New Roman"/>
                <a:cs typeface="Times New Roman"/>
              </a:rPr>
              <a:t>+ 4</a:t>
            </a:r>
            <a:r>
              <a:rPr dirty="0" sz="3200" spc="9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HBr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>
                <a:latin typeface="Symbol"/>
                <a:cs typeface="Symbol"/>
              </a:rPr>
              <a:t>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80">
                <a:latin typeface="Times New Roman"/>
                <a:cs typeface="Times New Roman"/>
              </a:rPr>
              <a:t>MnBr</a:t>
            </a:r>
            <a:r>
              <a:rPr dirty="0" baseline="-24024" sz="2775" spc="-120">
                <a:latin typeface="Times New Roman"/>
                <a:cs typeface="Times New Roman"/>
              </a:rPr>
              <a:t>2 </a:t>
            </a:r>
            <a:r>
              <a:rPr dirty="0" sz="3200">
                <a:latin typeface="Times New Roman"/>
                <a:cs typeface="Times New Roman"/>
              </a:rPr>
              <a:t>+ </a:t>
            </a:r>
            <a:r>
              <a:rPr dirty="0" sz="3200" spc="-130">
                <a:latin typeface="Times New Roman"/>
                <a:cs typeface="Times New Roman"/>
              </a:rPr>
              <a:t>Br</a:t>
            </a:r>
            <a:r>
              <a:rPr dirty="0" baseline="-24024" sz="2775" spc="-195">
                <a:latin typeface="Times New Roman"/>
                <a:cs typeface="Times New Roman"/>
              </a:rPr>
              <a:t>2 </a:t>
            </a:r>
            <a:r>
              <a:rPr dirty="0" sz="3200">
                <a:latin typeface="Times New Roman"/>
                <a:cs typeface="Times New Roman"/>
              </a:rPr>
              <a:t>+ 2</a:t>
            </a:r>
            <a:r>
              <a:rPr dirty="0" sz="3200" spc="-200">
                <a:latin typeface="Times New Roman"/>
                <a:cs typeface="Times New Roman"/>
              </a:rPr>
              <a:t> </a:t>
            </a:r>
            <a:r>
              <a:rPr dirty="0" sz="3200" spc="-125">
                <a:latin typeface="Times New Roman"/>
                <a:cs typeface="Times New Roman"/>
              </a:rPr>
              <a:t>H</a:t>
            </a:r>
            <a:r>
              <a:rPr dirty="0" baseline="-24024" sz="2775" spc="-187">
                <a:latin typeface="Times New Roman"/>
                <a:cs typeface="Times New Roman"/>
              </a:rPr>
              <a:t>2</a:t>
            </a:r>
            <a:r>
              <a:rPr dirty="0" sz="3200" spc="-125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  <a:p>
            <a:pPr marL="59055">
              <a:lnSpc>
                <a:spcPts val="2760"/>
              </a:lnSpc>
              <a:tabLst>
                <a:tab pos="612775" algn="l"/>
                <a:tab pos="1616710" algn="l"/>
                <a:tab pos="3086100" algn="l"/>
                <a:tab pos="3641090" algn="l"/>
                <a:tab pos="4732020" algn="l"/>
                <a:tab pos="5795010" algn="l"/>
                <a:tab pos="6348730" algn="l"/>
              </a:tabLst>
            </a:pP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+4	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-2	</a:t>
            </a: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+1 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-1	</a:t>
            </a: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+2	-1	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0	</a:t>
            </a: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+1	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-2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99410" y="3200400"/>
            <a:ext cx="1334770" cy="459740"/>
          </a:xfrm>
          <a:prstGeom prst="rect">
            <a:avLst/>
          </a:prstGeom>
          <a:ln w="9344">
            <a:solidFill>
              <a:srgbClr val="FF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370"/>
              </a:spcBef>
            </a:pPr>
            <a:r>
              <a:rPr dirty="0" sz="2400">
                <a:solidFill>
                  <a:srgbClr val="FF0000"/>
                </a:solidFill>
                <a:latin typeface="Times New Roman"/>
                <a:cs typeface="Times New Roman"/>
              </a:rPr>
              <a:t>oxidation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234587" y="3048000"/>
            <a:ext cx="1385570" cy="389890"/>
            <a:chOff x="4234587" y="3048000"/>
            <a:chExt cx="1385570" cy="389890"/>
          </a:xfrm>
        </p:grpSpPr>
        <p:sp>
          <p:nvSpPr>
            <p:cNvPr id="7" name="object 7"/>
            <p:cNvSpPr/>
            <p:nvPr/>
          </p:nvSpPr>
          <p:spPr>
            <a:xfrm>
              <a:off x="5562600" y="3153410"/>
              <a:ext cx="0" cy="275590"/>
            </a:xfrm>
            <a:custGeom>
              <a:avLst/>
              <a:gdLst/>
              <a:ahLst/>
              <a:cxnLst/>
              <a:rect l="l" t="t" r="r" b="b"/>
              <a:pathLst>
                <a:path w="0" h="275589">
                  <a:moveTo>
                    <a:pt x="0" y="0"/>
                  </a:moveTo>
                  <a:lnTo>
                    <a:pt x="0" y="275589"/>
                  </a:lnTo>
                </a:path>
              </a:pathLst>
            </a:custGeom>
            <a:ln w="88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5506719" y="3048000"/>
              <a:ext cx="113029" cy="11302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4239259" y="3427729"/>
              <a:ext cx="1323340" cy="5080"/>
            </a:xfrm>
            <a:custGeom>
              <a:avLst/>
              <a:gdLst/>
              <a:ahLst/>
              <a:cxnLst/>
              <a:rect l="l" t="t" r="r" b="b"/>
              <a:pathLst>
                <a:path w="1323339" h="5079">
                  <a:moveTo>
                    <a:pt x="0" y="5080"/>
                  </a:moveTo>
                  <a:lnTo>
                    <a:pt x="1323339" y="0"/>
                  </a:lnTo>
                </a:path>
              </a:pathLst>
            </a:custGeom>
            <a:ln w="93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/>
          <p:cNvGrpSpPr/>
          <p:nvPr/>
        </p:nvGrpSpPr>
        <p:grpSpPr>
          <a:xfrm>
            <a:off x="1391919" y="3048000"/>
            <a:ext cx="1508760" cy="389890"/>
            <a:chOff x="1391919" y="3048000"/>
            <a:chExt cx="1508760" cy="389890"/>
          </a:xfrm>
        </p:grpSpPr>
        <p:sp>
          <p:nvSpPr>
            <p:cNvPr id="11" name="object 11"/>
            <p:cNvSpPr/>
            <p:nvPr/>
          </p:nvSpPr>
          <p:spPr>
            <a:xfrm>
              <a:off x="1447799" y="3153410"/>
              <a:ext cx="0" cy="275590"/>
            </a:xfrm>
            <a:custGeom>
              <a:avLst/>
              <a:gdLst/>
              <a:ahLst/>
              <a:cxnLst/>
              <a:rect l="l" t="t" r="r" b="b"/>
              <a:pathLst>
                <a:path w="0" h="275589">
                  <a:moveTo>
                    <a:pt x="0" y="0"/>
                  </a:moveTo>
                  <a:lnTo>
                    <a:pt x="0" y="275589"/>
                  </a:lnTo>
                </a:path>
              </a:pathLst>
            </a:custGeom>
            <a:ln w="88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391919" y="3048000"/>
              <a:ext cx="113030" cy="11302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447799" y="3427729"/>
              <a:ext cx="1447800" cy="5080"/>
            </a:xfrm>
            <a:custGeom>
              <a:avLst/>
              <a:gdLst/>
              <a:ahLst/>
              <a:cxnLst/>
              <a:rect l="l" t="t" r="r" b="b"/>
              <a:pathLst>
                <a:path w="1447800" h="5079">
                  <a:moveTo>
                    <a:pt x="1447800" y="5080"/>
                  </a:moveTo>
                  <a:lnTo>
                    <a:pt x="0" y="0"/>
                  </a:lnTo>
                </a:path>
              </a:pathLst>
            </a:custGeom>
            <a:ln w="93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4333240" y="3533140"/>
            <a:ext cx="1334770" cy="459740"/>
          </a:xfrm>
          <a:prstGeom prst="rect">
            <a:avLst/>
          </a:prstGeom>
          <a:ln w="9344">
            <a:solidFill>
              <a:srgbClr val="0066FF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dirty="0" sz="2400">
                <a:solidFill>
                  <a:srgbClr val="0066FF"/>
                </a:solidFill>
                <a:latin typeface="Times New Roman"/>
                <a:cs typeface="Times New Roman"/>
              </a:rPr>
              <a:t>reduction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381250" y="2971800"/>
            <a:ext cx="1953260" cy="811530"/>
            <a:chOff x="2381250" y="2971800"/>
            <a:chExt cx="1953260" cy="811530"/>
          </a:xfrm>
        </p:grpSpPr>
        <p:sp>
          <p:nvSpPr>
            <p:cNvPr id="16" name="object 16"/>
            <p:cNvSpPr/>
            <p:nvPr/>
          </p:nvSpPr>
          <p:spPr>
            <a:xfrm>
              <a:off x="2438400" y="3077210"/>
              <a:ext cx="0" cy="699770"/>
            </a:xfrm>
            <a:custGeom>
              <a:avLst/>
              <a:gdLst/>
              <a:ahLst/>
              <a:cxnLst/>
              <a:rect l="l" t="t" r="r" b="b"/>
              <a:pathLst>
                <a:path w="0" h="699770">
                  <a:moveTo>
                    <a:pt x="0" y="699769"/>
                  </a:moveTo>
                  <a:lnTo>
                    <a:pt x="0" y="0"/>
                  </a:lnTo>
                </a:path>
              </a:pathLst>
            </a:custGeom>
            <a:ln w="8890">
              <a:solidFill>
                <a:srgbClr val="0066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2381250" y="2971800"/>
              <a:ext cx="114300" cy="1130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438400" y="3766819"/>
              <a:ext cx="1891030" cy="11430"/>
            </a:xfrm>
            <a:custGeom>
              <a:avLst/>
              <a:gdLst/>
              <a:ahLst/>
              <a:cxnLst/>
              <a:rect l="l" t="t" r="r" b="b"/>
              <a:pathLst>
                <a:path w="1891029" h="11429">
                  <a:moveTo>
                    <a:pt x="1891029" y="0"/>
                  </a:moveTo>
                  <a:lnTo>
                    <a:pt x="0" y="11429"/>
                  </a:lnTo>
                </a:path>
              </a:pathLst>
            </a:custGeom>
            <a:ln w="9344">
              <a:solidFill>
                <a:srgbClr val="0066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/>
          <p:cNvGrpSpPr/>
          <p:nvPr/>
        </p:nvGrpSpPr>
        <p:grpSpPr>
          <a:xfrm>
            <a:off x="5663337" y="2971800"/>
            <a:ext cx="947419" cy="804545"/>
            <a:chOff x="5663337" y="2971800"/>
            <a:chExt cx="947419" cy="804545"/>
          </a:xfrm>
        </p:grpSpPr>
        <p:sp>
          <p:nvSpPr>
            <p:cNvPr id="20" name="object 20"/>
            <p:cNvSpPr/>
            <p:nvPr/>
          </p:nvSpPr>
          <p:spPr>
            <a:xfrm>
              <a:off x="6553200" y="3077210"/>
              <a:ext cx="5080" cy="694690"/>
            </a:xfrm>
            <a:custGeom>
              <a:avLst/>
              <a:gdLst/>
              <a:ahLst/>
              <a:cxnLst/>
              <a:rect l="l" t="t" r="r" b="b"/>
              <a:pathLst>
                <a:path w="5079" h="694689">
                  <a:moveTo>
                    <a:pt x="5079" y="694689"/>
                  </a:moveTo>
                  <a:lnTo>
                    <a:pt x="0" y="0"/>
                  </a:lnTo>
                </a:path>
              </a:pathLst>
            </a:custGeom>
            <a:ln w="8890">
              <a:solidFill>
                <a:srgbClr val="0066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6497319" y="2971800"/>
              <a:ext cx="113029" cy="11302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5668009" y="3763009"/>
              <a:ext cx="890269" cy="7620"/>
            </a:xfrm>
            <a:custGeom>
              <a:avLst/>
              <a:gdLst/>
              <a:ahLst/>
              <a:cxnLst/>
              <a:rect l="l" t="t" r="r" b="b"/>
              <a:pathLst>
                <a:path w="890270" h="7620">
                  <a:moveTo>
                    <a:pt x="0" y="0"/>
                  </a:moveTo>
                  <a:lnTo>
                    <a:pt x="890269" y="7619"/>
                  </a:lnTo>
                </a:path>
              </a:pathLst>
            </a:custGeom>
            <a:ln w="9344">
              <a:solidFill>
                <a:srgbClr val="0066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/>
          <p:nvPr/>
        </p:nvSpPr>
        <p:spPr>
          <a:xfrm>
            <a:off x="3870959" y="5243829"/>
            <a:ext cx="1334770" cy="448309"/>
          </a:xfrm>
          <a:prstGeom prst="rect">
            <a:avLst/>
          </a:prstGeom>
          <a:ln w="9344">
            <a:solidFill>
              <a:srgbClr val="FF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370"/>
              </a:spcBef>
            </a:pPr>
            <a:r>
              <a:rPr dirty="0" sz="2400">
                <a:solidFill>
                  <a:srgbClr val="FF0000"/>
                </a:solidFill>
                <a:latin typeface="Times New Roman"/>
                <a:cs typeface="Times New Roman"/>
              </a:rPr>
              <a:t>oxidation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5206137" y="5105400"/>
            <a:ext cx="185420" cy="386080"/>
            <a:chOff x="5206137" y="5105400"/>
            <a:chExt cx="185420" cy="386080"/>
          </a:xfrm>
        </p:grpSpPr>
        <p:sp>
          <p:nvSpPr>
            <p:cNvPr id="25" name="object 25"/>
            <p:cNvSpPr/>
            <p:nvPr/>
          </p:nvSpPr>
          <p:spPr>
            <a:xfrm>
              <a:off x="5333999" y="5210810"/>
              <a:ext cx="0" cy="275590"/>
            </a:xfrm>
            <a:custGeom>
              <a:avLst/>
              <a:gdLst/>
              <a:ahLst/>
              <a:cxnLst/>
              <a:rect l="l" t="t" r="r" b="b"/>
              <a:pathLst>
                <a:path w="0" h="275589">
                  <a:moveTo>
                    <a:pt x="0" y="0"/>
                  </a:moveTo>
                  <a:lnTo>
                    <a:pt x="0" y="275589"/>
                  </a:lnTo>
                </a:path>
              </a:pathLst>
            </a:custGeom>
            <a:ln w="88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5278119" y="5105400"/>
              <a:ext cx="113029" cy="11303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5210809" y="5476240"/>
              <a:ext cx="123189" cy="10160"/>
            </a:xfrm>
            <a:custGeom>
              <a:avLst/>
              <a:gdLst/>
              <a:ahLst/>
              <a:cxnLst/>
              <a:rect l="l" t="t" r="r" b="b"/>
              <a:pathLst>
                <a:path w="123189" h="10160">
                  <a:moveTo>
                    <a:pt x="-4672" y="5080"/>
                  </a:moveTo>
                  <a:lnTo>
                    <a:pt x="127862" y="5080"/>
                  </a:lnTo>
                </a:path>
              </a:pathLst>
            </a:custGeom>
            <a:ln w="1950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8" name="object 28"/>
          <p:cNvGrpSpPr/>
          <p:nvPr/>
        </p:nvGrpSpPr>
        <p:grpSpPr>
          <a:xfrm>
            <a:off x="2609850" y="5105400"/>
            <a:ext cx="1266190" cy="386080"/>
            <a:chOff x="2609850" y="5105400"/>
            <a:chExt cx="1266190" cy="386080"/>
          </a:xfrm>
        </p:grpSpPr>
        <p:sp>
          <p:nvSpPr>
            <p:cNvPr id="29" name="object 29"/>
            <p:cNvSpPr/>
            <p:nvPr/>
          </p:nvSpPr>
          <p:spPr>
            <a:xfrm>
              <a:off x="2667000" y="5210810"/>
              <a:ext cx="0" cy="275590"/>
            </a:xfrm>
            <a:custGeom>
              <a:avLst/>
              <a:gdLst/>
              <a:ahLst/>
              <a:cxnLst/>
              <a:rect l="l" t="t" r="r" b="b"/>
              <a:pathLst>
                <a:path w="0" h="275589">
                  <a:moveTo>
                    <a:pt x="0" y="0"/>
                  </a:moveTo>
                  <a:lnTo>
                    <a:pt x="0" y="275589"/>
                  </a:lnTo>
                </a:path>
              </a:pathLst>
            </a:custGeom>
            <a:ln w="88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2609850" y="5105400"/>
              <a:ext cx="114300" cy="11303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2667000" y="5473700"/>
              <a:ext cx="1203960" cy="12700"/>
            </a:xfrm>
            <a:custGeom>
              <a:avLst/>
              <a:gdLst/>
              <a:ahLst/>
              <a:cxnLst/>
              <a:rect l="l" t="t" r="r" b="b"/>
              <a:pathLst>
                <a:path w="1203960" h="12700">
                  <a:moveTo>
                    <a:pt x="1203960" y="0"/>
                  </a:moveTo>
                  <a:lnTo>
                    <a:pt x="0" y="12700"/>
                  </a:lnTo>
                </a:path>
              </a:pathLst>
            </a:custGeom>
            <a:ln w="93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/>
          <p:cNvSpPr txBox="1"/>
          <p:nvPr/>
        </p:nvSpPr>
        <p:spPr>
          <a:xfrm>
            <a:off x="1327150" y="5692140"/>
            <a:ext cx="1337945" cy="449580"/>
          </a:xfrm>
          <a:prstGeom prst="rect">
            <a:avLst/>
          </a:prstGeom>
          <a:ln w="9344">
            <a:solidFill>
              <a:srgbClr val="0066FF"/>
            </a:solidFill>
          </a:ln>
        </p:spPr>
        <p:txBody>
          <a:bodyPr wrap="square" lIns="0" tIns="35560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280"/>
              </a:spcBef>
            </a:pPr>
            <a:r>
              <a:rPr dirty="0" sz="2400">
                <a:solidFill>
                  <a:srgbClr val="0066FF"/>
                </a:solidFill>
                <a:latin typeface="Times New Roman"/>
                <a:cs typeface="Times New Roman"/>
              </a:rPr>
              <a:t>reduction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706119" y="5105400"/>
            <a:ext cx="622300" cy="814069"/>
            <a:chOff x="706119" y="5105400"/>
            <a:chExt cx="622300" cy="814069"/>
          </a:xfrm>
        </p:grpSpPr>
        <p:sp>
          <p:nvSpPr>
            <p:cNvPr id="34" name="object 34"/>
            <p:cNvSpPr/>
            <p:nvPr/>
          </p:nvSpPr>
          <p:spPr>
            <a:xfrm>
              <a:off x="761999" y="5210810"/>
              <a:ext cx="0" cy="698500"/>
            </a:xfrm>
            <a:custGeom>
              <a:avLst/>
              <a:gdLst/>
              <a:ahLst/>
              <a:cxnLst/>
              <a:rect l="l" t="t" r="r" b="b"/>
              <a:pathLst>
                <a:path w="0" h="698500">
                  <a:moveTo>
                    <a:pt x="0" y="698499"/>
                  </a:moveTo>
                  <a:lnTo>
                    <a:pt x="0" y="0"/>
                  </a:lnTo>
                </a:path>
              </a:pathLst>
            </a:custGeom>
            <a:ln w="8890">
              <a:solidFill>
                <a:srgbClr val="0066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706119" y="5105400"/>
              <a:ext cx="113029" cy="11303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761999" y="5910580"/>
              <a:ext cx="561340" cy="3810"/>
            </a:xfrm>
            <a:custGeom>
              <a:avLst/>
              <a:gdLst/>
              <a:ahLst/>
              <a:cxnLst/>
              <a:rect l="l" t="t" r="r" b="b"/>
              <a:pathLst>
                <a:path w="561340" h="3810">
                  <a:moveTo>
                    <a:pt x="561340" y="3810"/>
                  </a:moveTo>
                  <a:lnTo>
                    <a:pt x="0" y="0"/>
                  </a:lnTo>
                </a:path>
              </a:pathLst>
            </a:custGeom>
            <a:ln w="9344">
              <a:solidFill>
                <a:srgbClr val="0066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7" name="object 37"/>
          <p:cNvGrpSpPr/>
          <p:nvPr/>
        </p:nvGrpSpPr>
        <p:grpSpPr>
          <a:xfrm>
            <a:off x="2658517" y="5105400"/>
            <a:ext cx="1209040" cy="810260"/>
            <a:chOff x="2658517" y="5105400"/>
            <a:chExt cx="1209040" cy="810260"/>
          </a:xfrm>
        </p:grpSpPr>
        <p:sp>
          <p:nvSpPr>
            <p:cNvPr id="38" name="object 38"/>
            <p:cNvSpPr/>
            <p:nvPr/>
          </p:nvSpPr>
          <p:spPr>
            <a:xfrm>
              <a:off x="3810000" y="5210810"/>
              <a:ext cx="5080" cy="694690"/>
            </a:xfrm>
            <a:custGeom>
              <a:avLst/>
              <a:gdLst/>
              <a:ahLst/>
              <a:cxnLst/>
              <a:rect l="l" t="t" r="r" b="b"/>
              <a:pathLst>
                <a:path w="5079" h="694689">
                  <a:moveTo>
                    <a:pt x="5079" y="694689"/>
                  </a:moveTo>
                  <a:lnTo>
                    <a:pt x="0" y="0"/>
                  </a:lnTo>
                </a:path>
              </a:pathLst>
            </a:custGeom>
            <a:ln w="8890">
              <a:solidFill>
                <a:srgbClr val="0066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3754120" y="5105400"/>
              <a:ext cx="113029" cy="11430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2663190" y="5904230"/>
              <a:ext cx="1151890" cy="6350"/>
            </a:xfrm>
            <a:custGeom>
              <a:avLst/>
              <a:gdLst/>
              <a:ahLst/>
              <a:cxnLst/>
              <a:rect l="l" t="t" r="r" b="b"/>
              <a:pathLst>
                <a:path w="1151889" h="6350">
                  <a:moveTo>
                    <a:pt x="0" y="6350"/>
                  </a:moveTo>
                  <a:lnTo>
                    <a:pt x="1151889" y="0"/>
                  </a:lnTo>
                </a:path>
              </a:pathLst>
            </a:custGeom>
            <a:ln w="9344">
              <a:solidFill>
                <a:srgbClr val="0066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/>
          <p:cNvSpPr txBox="1"/>
          <p:nvPr/>
        </p:nvSpPr>
        <p:spPr>
          <a:xfrm>
            <a:off x="2058670" y="3917950"/>
            <a:ext cx="90233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red</a:t>
            </a:r>
            <a:r>
              <a:rPr dirty="0" sz="28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ag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51</a:t>
            </a:fld>
          </a:p>
        </p:txBody>
      </p:sp>
      <p:sp>
        <p:nvSpPr>
          <p:cNvPr id="42" name="object 42"/>
          <p:cNvSpPr txBox="1"/>
          <p:nvPr/>
        </p:nvSpPr>
        <p:spPr>
          <a:xfrm>
            <a:off x="534669" y="3917950"/>
            <a:ext cx="80518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0066FF"/>
                </a:solidFill>
                <a:latin typeface="Times New Roman"/>
                <a:cs typeface="Times New Roman"/>
              </a:rPr>
              <a:t>ox</a:t>
            </a:r>
            <a:r>
              <a:rPr dirty="0" sz="2800" spc="-90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0066FF"/>
                </a:solidFill>
                <a:latin typeface="Times New Roman"/>
                <a:cs typeface="Times New Roman"/>
              </a:rPr>
              <a:t>ag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dissolv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299720"/>
            <a:ext cx="623570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Balancing Redox</a:t>
            </a:r>
            <a:r>
              <a:rPr dirty="0" sz="4400" spc="5"/>
              <a:t> </a:t>
            </a:r>
            <a:r>
              <a:rPr dirty="0" sz="4400" spc="-5"/>
              <a:t>Reactions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84150" y="1083309"/>
            <a:ext cx="4790440" cy="51930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000" marR="483870" indent="-609600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634365" algn="l"/>
                <a:tab pos="635000" algn="l"/>
              </a:tabLst>
            </a:pPr>
            <a:r>
              <a:rPr dirty="0" sz="2600" spc="-5">
                <a:latin typeface="Times New Roman"/>
                <a:cs typeface="Times New Roman"/>
              </a:rPr>
              <a:t>assign </a:t>
            </a:r>
            <a:r>
              <a:rPr dirty="0" sz="2600">
                <a:latin typeface="Times New Roman"/>
                <a:cs typeface="Times New Roman"/>
              </a:rPr>
              <a:t>oxidation </a:t>
            </a:r>
            <a:r>
              <a:rPr dirty="0" sz="2600" spc="-5">
                <a:latin typeface="Times New Roman"/>
                <a:cs typeface="Times New Roman"/>
              </a:rPr>
              <a:t>states </a:t>
            </a:r>
            <a:r>
              <a:rPr dirty="0" sz="2600">
                <a:latin typeface="Times New Roman"/>
                <a:cs typeface="Times New Roman"/>
              </a:rPr>
              <a:t>and  </a:t>
            </a:r>
            <a:r>
              <a:rPr dirty="0" sz="2600" spc="-5">
                <a:latin typeface="Times New Roman"/>
                <a:cs typeface="Times New Roman"/>
              </a:rPr>
              <a:t>determine element oxidized  </a:t>
            </a:r>
            <a:r>
              <a:rPr dirty="0" sz="2600">
                <a:latin typeface="Times New Roman"/>
                <a:cs typeface="Times New Roman"/>
              </a:rPr>
              <a:t>and </a:t>
            </a:r>
            <a:r>
              <a:rPr dirty="0" sz="2600" spc="-5">
                <a:latin typeface="Times New Roman"/>
                <a:cs typeface="Times New Roman"/>
              </a:rPr>
              <a:t>element</a:t>
            </a:r>
            <a:r>
              <a:rPr dirty="0" sz="2600" spc="-15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reduced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arenR"/>
            </a:pPr>
            <a:endParaRPr sz="2800">
              <a:latin typeface="Times New Roman"/>
              <a:cs typeface="Times New Roman"/>
            </a:endParaRPr>
          </a:p>
          <a:p>
            <a:pPr marL="635000" marR="800100" indent="-609600">
              <a:lnSpc>
                <a:spcPct val="100000"/>
              </a:lnSpc>
              <a:buAutoNum type="arabicParenR"/>
              <a:tabLst>
                <a:tab pos="634365" algn="l"/>
                <a:tab pos="635000" algn="l"/>
              </a:tabLst>
            </a:pPr>
            <a:r>
              <a:rPr dirty="0" sz="2600" spc="-5">
                <a:latin typeface="Times New Roman"/>
                <a:cs typeface="Times New Roman"/>
              </a:rPr>
              <a:t>separate into oxidation </a:t>
            </a:r>
            <a:r>
              <a:rPr dirty="0" sz="2600">
                <a:latin typeface="Times New Roman"/>
                <a:cs typeface="Times New Roman"/>
              </a:rPr>
              <a:t>&amp;  </a:t>
            </a:r>
            <a:r>
              <a:rPr dirty="0" sz="2600" spc="-5">
                <a:latin typeface="Times New Roman"/>
                <a:cs typeface="Times New Roman"/>
              </a:rPr>
              <a:t>reduction</a:t>
            </a:r>
            <a:r>
              <a:rPr dirty="0" sz="2600" spc="-15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half-reactions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Times New Roman"/>
              <a:buAutoNum type="arabicParenR"/>
            </a:pPr>
            <a:endParaRPr sz="2800">
              <a:latin typeface="Times New Roman"/>
              <a:cs typeface="Times New Roman"/>
            </a:endParaRPr>
          </a:p>
          <a:p>
            <a:pPr marL="635000" indent="-609600">
              <a:lnSpc>
                <a:spcPct val="100000"/>
              </a:lnSpc>
              <a:buAutoNum type="arabicParenR"/>
              <a:tabLst>
                <a:tab pos="634365" algn="l"/>
                <a:tab pos="635000" algn="l"/>
              </a:tabLst>
            </a:pPr>
            <a:r>
              <a:rPr dirty="0" sz="2600" spc="-5">
                <a:latin typeface="Times New Roman"/>
                <a:cs typeface="Times New Roman"/>
              </a:rPr>
              <a:t>balance half-reactions </a:t>
            </a:r>
            <a:r>
              <a:rPr dirty="0" sz="2600">
                <a:latin typeface="Times New Roman"/>
                <a:cs typeface="Times New Roman"/>
              </a:rPr>
              <a:t>by</a:t>
            </a:r>
            <a:r>
              <a:rPr dirty="0" sz="2600" spc="5">
                <a:latin typeface="Times New Roman"/>
                <a:cs typeface="Times New Roman"/>
              </a:rPr>
              <a:t> </a:t>
            </a:r>
            <a:r>
              <a:rPr dirty="0" sz="2600" spc="-10">
                <a:latin typeface="Times New Roman"/>
                <a:cs typeface="Times New Roman"/>
              </a:rPr>
              <a:t>mass</a:t>
            </a:r>
            <a:endParaRPr sz="2600">
              <a:latin typeface="Times New Roman"/>
              <a:cs typeface="Times New Roman"/>
            </a:endParaRPr>
          </a:p>
          <a:p>
            <a:pPr lvl="1" marL="1016000" marR="81280" indent="-533400">
              <a:lnSpc>
                <a:spcPct val="100000"/>
              </a:lnSpc>
              <a:spcBef>
                <a:spcPts val="250"/>
              </a:spcBef>
              <a:buAutoNum type="alphaLcParenR"/>
              <a:tabLst>
                <a:tab pos="1015365" algn="l"/>
                <a:tab pos="1016000" algn="l"/>
              </a:tabLst>
            </a:pPr>
            <a:r>
              <a:rPr dirty="0" sz="2000" spc="-5">
                <a:latin typeface="Times New Roman"/>
                <a:cs typeface="Times New Roman"/>
              </a:rPr>
              <a:t>first balance atoms </a:t>
            </a:r>
            <a:r>
              <a:rPr dirty="0" sz="2000">
                <a:latin typeface="Times New Roman"/>
                <a:cs typeface="Times New Roman"/>
              </a:rPr>
              <a:t>other </a:t>
            </a:r>
            <a:r>
              <a:rPr dirty="0" sz="2000" spc="-5">
                <a:latin typeface="Times New Roman"/>
                <a:cs typeface="Times New Roman"/>
              </a:rPr>
              <a:t>than </a:t>
            </a:r>
            <a:r>
              <a:rPr dirty="0" sz="2000">
                <a:latin typeface="Times New Roman"/>
                <a:cs typeface="Times New Roman"/>
              </a:rPr>
              <a:t>O </a:t>
            </a:r>
            <a:r>
              <a:rPr dirty="0" sz="2000" spc="-5">
                <a:latin typeface="Times New Roman"/>
                <a:cs typeface="Times New Roman"/>
              </a:rPr>
              <a:t>and  </a:t>
            </a:r>
            <a:r>
              <a:rPr dirty="0" sz="2000">
                <a:latin typeface="Times New Roman"/>
                <a:cs typeface="Times New Roman"/>
              </a:rPr>
              <a:t>H</a:t>
            </a:r>
            <a:endParaRPr sz="2000">
              <a:latin typeface="Times New Roman"/>
              <a:cs typeface="Times New Roman"/>
            </a:endParaRPr>
          </a:p>
          <a:p>
            <a:pPr lvl="1" marL="1016000" marR="424180" indent="-533400">
              <a:lnSpc>
                <a:spcPts val="2730"/>
              </a:lnSpc>
              <a:spcBef>
                <a:spcPts val="65"/>
              </a:spcBef>
              <a:buAutoNum type="alphaLcParenR"/>
              <a:tabLst>
                <a:tab pos="1015365" algn="l"/>
                <a:tab pos="1016000" algn="l"/>
              </a:tabLst>
            </a:pPr>
            <a:r>
              <a:rPr dirty="0" sz="2000" spc="-5">
                <a:latin typeface="Times New Roman"/>
                <a:cs typeface="Times New Roman"/>
              </a:rPr>
              <a:t>then balance </a:t>
            </a:r>
            <a:r>
              <a:rPr dirty="0" sz="2000">
                <a:latin typeface="Times New Roman"/>
                <a:cs typeface="Times New Roman"/>
              </a:rPr>
              <a:t>O by adding </a:t>
            </a:r>
            <a:r>
              <a:rPr dirty="0" sz="2000" spc="-70">
                <a:latin typeface="Times New Roman"/>
                <a:cs typeface="Times New Roman"/>
              </a:rPr>
              <a:t>H</a:t>
            </a:r>
            <a:r>
              <a:rPr dirty="0" baseline="-24154" sz="1725" spc="-104">
                <a:latin typeface="Times New Roman"/>
                <a:cs typeface="Times New Roman"/>
              </a:rPr>
              <a:t>2</a:t>
            </a:r>
            <a:r>
              <a:rPr dirty="0" sz="2000" spc="-70">
                <a:latin typeface="Times New Roman"/>
                <a:cs typeface="Times New Roman"/>
              </a:rPr>
              <a:t>O </a:t>
            </a:r>
            <a:r>
              <a:rPr dirty="0" sz="2000">
                <a:latin typeface="Times New Roman"/>
                <a:cs typeface="Times New Roman"/>
              </a:rPr>
              <a:t>to  </a:t>
            </a:r>
            <a:r>
              <a:rPr dirty="0" sz="2000" spc="-5">
                <a:latin typeface="Times New Roman"/>
                <a:cs typeface="Times New Roman"/>
              </a:rPr>
              <a:t>side that lacks </a:t>
            </a:r>
            <a:r>
              <a:rPr dirty="0" sz="200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  <a:p>
            <a:pPr lvl="1" marL="1016000" marR="379095" indent="-533400">
              <a:lnSpc>
                <a:spcPct val="100000"/>
              </a:lnSpc>
              <a:spcBef>
                <a:spcPts val="105"/>
              </a:spcBef>
              <a:buAutoNum type="alphaLcParenR"/>
              <a:tabLst>
                <a:tab pos="1015365" algn="l"/>
                <a:tab pos="1016000" algn="l"/>
              </a:tabLst>
            </a:pPr>
            <a:r>
              <a:rPr dirty="0" sz="2000" spc="-5">
                <a:latin typeface="Times New Roman"/>
                <a:cs typeface="Times New Roman"/>
              </a:rPr>
              <a:t>finally balance </a:t>
            </a:r>
            <a:r>
              <a:rPr dirty="0" sz="2000">
                <a:latin typeface="Times New Roman"/>
                <a:cs typeface="Times New Roman"/>
              </a:rPr>
              <a:t>H by </a:t>
            </a:r>
            <a:r>
              <a:rPr dirty="0" sz="2000" spc="-5">
                <a:latin typeface="Times New Roman"/>
                <a:cs typeface="Times New Roman"/>
              </a:rPr>
              <a:t>adding </a:t>
            </a:r>
            <a:r>
              <a:rPr dirty="0" sz="2000" spc="-120">
                <a:latin typeface="Times New Roman"/>
                <a:cs typeface="Times New Roman"/>
              </a:rPr>
              <a:t>H</a:t>
            </a:r>
            <a:r>
              <a:rPr dirty="0" baseline="28985" sz="1725" spc="-179">
                <a:latin typeface="Times New Roman"/>
                <a:cs typeface="Times New Roman"/>
              </a:rPr>
              <a:t>+ </a:t>
            </a:r>
            <a:r>
              <a:rPr dirty="0" sz="2000" spc="-5">
                <a:latin typeface="Times New Roman"/>
                <a:cs typeface="Times New Roman"/>
              </a:rPr>
              <a:t>to  side that lacks </a:t>
            </a:r>
            <a:r>
              <a:rPr dirty="0" sz="2000">
                <a:latin typeface="Times New Roman"/>
                <a:cs typeface="Times New Roman"/>
              </a:rPr>
              <a:t>H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23509" y="1039437"/>
            <a:ext cx="3631565" cy="889000"/>
          </a:xfrm>
          <a:prstGeom prst="rect">
            <a:avLst/>
          </a:prstGeom>
        </p:spPr>
        <p:txBody>
          <a:bodyPr wrap="square" lIns="0" tIns="97155" rIns="0" bIns="0" rtlCol="0" vert="horz">
            <a:spAutoFit/>
          </a:bodyPr>
          <a:lstStyle/>
          <a:p>
            <a:pPr marL="57150">
              <a:lnSpc>
                <a:spcPct val="100000"/>
              </a:lnSpc>
              <a:spcBef>
                <a:spcPts val="765"/>
              </a:spcBef>
            </a:pPr>
            <a:r>
              <a:rPr dirty="0" sz="2400" spc="-5">
                <a:solidFill>
                  <a:srgbClr val="006600"/>
                </a:solidFill>
                <a:latin typeface="Times New Roman"/>
                <a:cs typeface="Times New Roman"/>
              </a:rPr>
              <a:t>Fe</a:t>
            </a:r>
            <a:r>
              <a:rPr dirty="0" baseline="27777" sz="2100" spc="-7">
                <a:solidFill>
                  <a:srgbClr val="006600"/>
                </a:solidFill>
                <a:latin typeface="Times New Roman"/>
                <a:cs typeface="Times New Roman"/>
              </a:rPr>
              <a:t>2+ </a:t>
            </a:r>
            <a:r>
              <a:rPr dirty="0" sz="2400">
                <a:solidFill>
                  <a:srgbClr val="006600"/>
                </a:solidFill>
                <a:latin typeface="Times New Roman"/>
                <a:cs typeface="Times New Roman"/>
              </a:rPr>
              <a:t>+ </a:t>
            </a:r>
            <a:r>
              <a:rPr dirty="0" sz="2400" spc="-5">
                <a:solidFill>
                  <a:srgbClr val="006600"/>
                </a:solidFill>
                <a:latin typeface="Times New Roman"/>
                <a:cs typeface="Times New Roman"/>
              </a:rPr>
              <a:t>MnO</a:t>
            </a:r>
            <a:r>
              <a:rPr dirty="0" baseline="-23809" sz="2100" spc="-7">
                <a:solidFill>
                  <a:srgbClr val="006600"/>
                </a:solidFill>
                <a:latin typeface="Times New Roman"/>
                <a:cs typeface="Times New Roman"/>
              </a:rPr>
              <a:t>4</a:t>
            </a:r>
            <a:r>
              <a:rPr dirty="0" baseline="27777" sz="2100" spc="-7">
                <a:solidFill>
                  <a:srgbClr val="006600"/>
                </a:solidFill>
                <a:latin typeface="Times New Roman"/>
                <a:cs typeface="Times New Roman"/>
              </a:rPr>
              <a:t>– </a:t>
            </a:r>
            <a:r>
              <a:rPr dirty="0" sz="2400">
                <a:solidFill>
                  <a:srgbClr val="006600"/>
                </a:solidFill>
                <a:latin typeface="Times New Roman"/>
                <a:cs typeface="Times New Roman"/>
              </a:rPr>
              <a:t>→ </a:t>
            </a:r>
            <a:r>
              <a:rPr dirty="0" sz="2400" spc="-5">
                <a:solidFill>
                  <a:srgbClr val="006600"/>
                </a:solidFill>
                <a:latin typeface="Times New Roman"/>
                <a:cs typeface="Times New Roman"/>
              </a:rPr>
              <a:t>Fe</a:t>
            </a:r>
            <a:r>
              <a:rPr dirty="0" baseline="27777" sz="2100" spc="-7">
                <a:solidFill>
                  <a:srgbClr val="006600"/>
                </a:solidFill>
                <a:latin typeface="Times New Roman"/>
                <a:cs typeface="Times New Roman"/>
              </a:rPr>
              <a:t>3+ </a:t>
            </a:r>
            <a:r>
              <a:rPr dirty="0" sz="2400">
                <a:solidFill>
                  <a:srgbClr val="006600"/>
                </a:solidFill>
                <a:latin typeface="Times New Roman"/>
                <a:cs typeface="Times New Roman"/>
              </a:rPr>
              <a:t>+</a:t>
            </a:r>
            <a:r>
              <a:rPr dirty="0" sz="2400" spc="-355">
                <a:solidFill>
                  <a:srgbClr val="006600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6600"/>
                </a:solidFill>
                <a:latin typeface="Times New Roman"/>
                <a:cs typeface="Times New Roman"/>
              </a:rPr>
              <a:t>Mn</a:t>
            </a:r>
            <a:r>
              <a:rPr dirty="0" baseline="27777" sz="2100" spc="-7">
                <a:solidFill>
                  <a:srgbClr val="006600"/>
                </a:solidFill>
                <a:latin typeface="Times New Roman"/>
                <a:cs typeface="Times New Roman"/>
              </a:rPr>
              <a:t>2+</a:t>
            </a:r>
            <a:endParaRPr baseline="27777" sz="21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610"/>
              </a:spcBef>
              <a:tabLst>
                <a:tab pos="786765" algn="l"/>
                <a:tab pos="1245235" algn="l"/>
                <a:tab pos="2158365" algn="l"/>
                <a:tab pos="3072765" algn="l"/>
              </a:tabLst>
            </a:pPr>
            <a:r>
              <a:rPr dirty="0" sz="2200" spc="-5">
                <a:solidFill>
                  <a:srgbClr val="FF0000"/>
                </a:solidFill>
                <a:latin typeface="Times New Roman"/>
                <a:cs typeface="Times New Roman"/>
              </a:rPr>
              <a:t>+2	</a:t>
            </a:r>
            <a:r>
              <a:rPr dirty="0" sz="2200" spc="-5">
                <a:solidFill>
                  <a:srgbClr val="0066FF"/>
                </a:solidFill>
                <a:latin typeface="Times New Roman"/>
                <a:cs typeface="Times New Roman"/>
              </a:rPr>
              <a:t>+7	</a:t>
            </a:r>
            <a:r>
              <a:rPr dirty="0" sz="2200" spc="-5">
                <a:latin typeface="Times New Roman"/>
                <a:cs typeface="Times New Roman"/>
              </a:rPr>
              <a:t>-2	</a:t>
            </a:r>
            <a:r>
              <a:rPr dirty="0" sz="2200" spc="-5">
                <a:solidFill>
                  <a:srgbClr val="FF0000"/>
                </a:solidFill>
                <a:latin typeface="Times New Roman"/>
                <a:cs typeface="Times New Roman"/>
              </a:rPr>
              <a:t>+3	</a:t>
            </a:r>
            <a:r>
              <a:rPr dirty="0" sz="2200" spc="-5">
                <a:solidFill>
                  <a:srgbClr val="0066FF"/>
                </a:solidFill>
                <a:latin typeface="Times New Roman"/>
                <a:cs typeface="Times New Roman"/>
              </a:rPr>
              <a:t>+2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10350" y="1913889"/>
            <a:ext cx="635000" cy="400050"/>
          </a:xfrm>
          <a:prstGeom prst="rect">
            <a:avLst/>
          </a:prstGeom>
          <a:ln w="9344">
            <a:solidFill>
              <a:srgbClr val="FF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oxid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403850" y="1913889"/>
            <a:ext cx="1206500" cy="209550"/>
            <a:chOff x="5403850" y="1913889"/>
            <a:chExt cx="1206500" cy="209550"/>
          </a:xfrm>
        </p:grpSpPr>
        <p:sp>
          <p:nvSpPr>
            <p:cNvPr id="7" name="object 7"/>
            <p:cNvSpPr/>
            <p:nvPr/>
          </p:nvSpPr>
          <p:spPr>
            <a:xfrm>
              <a:off x="5457189" y="2020569"/>
              <a:ext cx="2540" cy="93980"/>
            </a:xfrm>
            <a:custGeom>
              <a:avLst/>
              <a:gdLst/>
              <a:ahLst/>
              <a:cxnLst/>
              <a:rect l="l" t="t" r="r" b="b"/>
              <a:pathLst>
                <a:path w="2539" h="93980">
                  <a:moveTo>
                    <a:pt x="1269" y="-4445"/>
                  </a:moveTo>
                  <a:lnTo>
                    <a:pt x="1269" y="98425"/>
                  </a:lnTo>
                </a:path>
              </a:pathLst>
            </a:custGeom>
            <a:ln w="1143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5403850" y="1913889"/>
              <a:ext cx="113030" cy="114300"/>
            </a:xfrm>
            <a:custGeom>
              <a:avLst/>
              <a:gdLst/>
              <a:ahLst/>
              <a:cxnLst/>
              <a:rect l="l" t="t" r="r" b="b"/>
              <a:pathLst>
                <a:path w="113029" h="114300">
                  <a:moveTo>
                    <a:pt x="58420" y="0"/>
                  </a:moveTo>
                  <a:lnTo>
                    <a:pt x="0" y="102870"/>
                  </a:lnTo>
                  <a:lnTo>
                    <a:pt x="16510" y="113030"/>
                  </a:lnTo>
                  <a:lnTo>
                    <a:pt x="57150" y="40639"/>
                  </a:lnTo>
                  <a:lnTo>
                    <a:pt x="95250" y="114300"/>
                  </a:lnTo>
                  <a:lnTo>
                    <a:pt x="113029" y="105410"/>
                  </a:lnTo>
                  <a:lnTo>
                    <a:pt x="5842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458460" y="2112009"/>
              <a:ext cx="1146810" cy="6350"/>
            </a:xfrm>
            <a:custGeom>
              <a:avLst/>
              <a:gdLst/>
              <a:ahLst/>
              <a:cxnLst/>
              <a:rect l="l" t="t" r="r" b="b"/>
              <a:pathLst>
                <a:path w="1146809" h="6350">
                  <a:moveTo>
                    <a:pt x="1146810" y="6350"/>
                  </a:moveTo>
                  <a:lnTo>
                    <a:pt x="0" y="0"/>
                  </a:lnTo>
                </a:path>
              </a:pathLst>
            </a:custGeom>
            <a:ln w="93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/>
          <p:cNvGrpSpPr/>
          <p:nvPr/>
        </p:nvGrpSpPr>
        <p:grpSpPr>
          <a:xfrm>
            <a:off x="7240677" y="1913889"/>
            <a:ext cx="412750" cy="209550"/>
            <a:chOff x="7240677" y="1913889"/>
            <a:chExt cx="412750" cy="209550"/>
          </a:xfrm>
        </p:grpSpPr>
        <p:sp>
          <p:nvSpPr>
            <p:cNvPr id="11" name="object 11"/>
            <p:cNvSpPr/>
            <p:nvPr/>
          </p:nvSpPr>
          <p:spPr>
            <a:xfrm>
              <a:off x="7595869" y="2020569"/>
              <a:ext cx="0" cy="99060"/>
            </a:xfrm>
            <a:custGeom>
              <a:avLst/>
              <a:gdLst/>
              <a:ahLst/>
              <a:cxnLst/>
              <a:rect l="l" t="t" r="r" b="b"/>
              <a:pathLst>
                <a:path w="0" h="99060">
                  <a:moveTo>
                    <a:pt x="0" y="0"/>
                  </a:moveTo>
                  <a:lnTo>
                    <a:pt x="0" y="99059"/>
                  </a:lnTo>
                </a:path>
              </a:pathLst>
            </a:custGeom>
            <a:ln w="88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7539989" y="1913889"/>
              <a:ext cx="113030" cy="114300"/>
            </a:xfrm>
            <a:custGeom>
              <a:avLst/>
              <a:gdLst/>
              <a:ahLst/>
              <a:cxnLst/>
              <a:rect l="l" t="t" r="r" b="b"/>
              <a:pathLst>
                <a:path w="113029" h="114300">
                  <a:moveTo>
                    <a:pt x="55879" y="0"/>
                  </a:moveTo>
                  <a:lnTo>
                    <a:pt x="0" y="104139"/>
                  </a:lnTo>
                  <a:lnTo>
                    <a:pt x="16509" y="114300"/>
                  </a:lnTo>
                  <a:lnTo>
                    <a:pt x="55879" y="40639"/>
                  </a:lnTo>
                  <a:lnTo>
                    <a:pt x="96519" y="114300"/>
                  </a:lnTo>
                  <a:lnTo>
                    <a:pt x="113029" y="104139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7245349" y="2114549"/>
              <a:ext cx="350520" cy="3810"/>
            </a:xfrm>
            <a:custGeom>
              <a:avLst/>
              <a:gdLst/>
              <a:ahLst/>
              <a:cxnLst/>
              <a:rect l="l" t="t" r="r" b="b"/>
              <a:pathLst>
                <a:path w="350520" h="3810">
                  <a:moveTo>
                    <a:pt x="0" y="0"/>
                  </a:moveTo>
                  <a:lnTo>
                    <a:pt x="350520" y="3810"/>
                  </a:lnTo>
                </a:path>
              </a:pathLst>
            </a:custGeom>
            <a:ln w="93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7524750" y="2204720"/>
            <a:ext cx="508000" cy="400050"/>
          </a:xfrm>
          <a:prstGeom prst="rect">
            <a:avLst/>
          </a:prstGeom>
          <a:ln w="9344">
            <a:solidFill>
              <a:srgbClr val="0066FF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dirty="0" sz="2000">
                <a:solidFill>
                  <a:srgbClr val="0066FF"/>
                </a:solidFill>
                <a:latin typeface="Times New Roman"/>
                <a:cs typeface="Times New Roman"/>
              </a:rPr>
              <a:t>red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168390" y="1837689"/>
            <a:ext cx="1361440" cy="585470"/>
            <a:chOff x="6168390" y="1837689"/>
            <a:chExt cx="1361440" cy="585470"/>
          </a:xfrm>
        </p:grpSpPr>
        <p:sp>
          <p:nvSpPr>
            <p:cNvPr id="16" name="object 16"/>
            <p:cNvSpPr/>
            <p:nvPr/>
          </p:nvSpPr>
          <p:spPr>
            <a:xfrm>
              <a:off x="6224270" y="1944369"/>
              <a:ext cx="0" cy="474980"/>
            </a:xfrm>
            <a:custGeom>
              <a:avLst/>
              <a:gdLst/>
              <a:ahLst/>
              <a:cxnLst/>
              <a:rect l="l" t="t" r="r" b="b"/>
              <a:pathLst>
                <a:path w="0" h="474980">
                  <a:moveTo>
                    <a:pt x="0" y="0"/>
                  </a:moveTo>
                  <a:lnTo>
                    <a:pt x="0" y="474979"/>
                  </a:lnTo>
                </a:path>
              </a:pathLst>
            </a:custGeom>
            <a:ln w="8890">
              <a:solidFill>
                <a:srgbClr val="0066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6168390" y="1837689"/>
              <a:ext cx="113030" cy="1143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6224270" y="2404109"/>
              <a:ext cx="1300480" cy="13970"/>
            </a:xfrm>
            <a:custGeom>
              <a:avLst/>
              <a:gdLst/>
              <a:ahLst/>
              <a:cxnLst/>
              <a:rect l="l" t="t" r="r" b="b"/>
              <a:pathLst>
                <a:path w="1300479" h="13969">
                  <a:moveTo>
                    <a:pt x="1300479" y="0"/>
                  </a:moveTo>
                  <a:lnTo>
                    <a:pt x="0" y="13969"/>
                  </a:lnTo>
                </a:path>
              </a:pathLst>
            </a:custGeom>
            <a:ln w="9344">
              <a:solidFill>
                <a:srgbClr val="0066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/>
          <p:cNvGrpSpPr/>
          <p:nvPr/>
        </p:nvGrpSpPr>
        <p:grpSpPr>
          <a:xfrm>
            <a:off x="8026807" y="1837689"/>
            <a:ext cx="541020" cy="581660"/>
            <a:chOff x="8026807" y="1837689"/>
            <a:chExt cx="541020" cy="581660"/>
          </a:xfrm>
        </p:grpSpPr>
        <p:sp>
          <p:nvSpPr>
            <p:cNvPr id="20" name="object 20"/>
            <p:cNvSpPr/>
            <p:nvPr/>
          </p:nvSpPr>
          <p:spPr>
            <a:xfrm>
              <a:off x="8510270" y="1944369"/>
              <a:ext cx="0" cy="469900"/>
            </a:xfrm>
            <a:custGeom>
              <a:avLst/>
              <a:gdLst/>
              <a:ahLst/>
              <a:cxnLst/>
              <a:rect l="l" t="t" r="r" b="b"/>
              <a:pathLst>
                <a:path w="0" h="469900">
                  <a:moveTo>
                    <a:pt x="0" y="0"/>
                  </a:moveTo>
                  <a:lnTo>
                    <a:pt x="0" y="469900"/>
                  </a:lnTo>
                </a:path>
              </a:pathLst>
            </a:custGeom>
            <a:ln w="8890">
              <a:solidFill>
                <a:srgbClr val="0066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8454390" y="1837689"/>
              <a:ext cx="113029" cy="1143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8031480" y="2404109"/>
              <a:ext cx="478790" cy="10160"/>
            </a:xfrm>
            <a:custGeom>
              <a:avLst/>
              <a:gdLst/>
              <a:ahLst/>
              <a:cxnLst/>
              <a:rect l="l" t="t" r="r" b="b"/>
              <a:pathLst>
                <a:path w="478790" h="10160">
                  <a:moveTo>
                    <a:pt x="0" y="0"/>
                  </a:moveTo>
                  <a:lnTo>
                    <a:pt x="478790" y="10160"/>
                  </a:lnTo>
                </a:path>
              </a:pathLst>
            </a:custGeom>
            <a:ln w="9344">
              <a:solidFill>
                <a:srgbClr val="0066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/>
          <p:nvPr/>
        </p:nvSpPr>
        <p:spPr>
          <a:xfrm>
            <a:off x="5148579" y="2701290"/>
            <a:ext cx="3787775" cy="3337560"/>
          </a:xfrm>
          <a:prstGeom prst="rect">
            <a:avLst/>
          </a:prstGeom>
        </p:spPr>
        <p:txBody>
          <a:bodyPr wrap="square" lIns="0" tIns="45720" rIns="0" bIns="0" rtlCol="0" vert="horz">
            <a:spAutoFit/>
          </a:bodyPr>
          <a:lstStyle/>
          <a:p>
            <a:pPr marL="96520" marR="1827530" indent="-20320">
              <a:lnSpc>
                <a:spcPts val="2670"/>
              </a:lnSpc>
              <a:spcBef>
                <a:spcPts val="360"/>
              </a:spcBef>
            </a:pPr>
            <a:r>
              <a:rPr dirty="0" sz="2400" spc="-5">
                <a:solidFill>
                  <a:srgbClr val="FF0000"/>
                </a:solidFill>
                <a:latin typeface="Times New Roman"/>
                <a:cs typeface="Times New Roman"/>
              </a:rPr>
              <a:t>Fe</a:t>
            </a:r>
            <a:r>
              <a:rPr dirty="0" baseline="27777" sz="2100" spc="-7">
                <a:solidFill>
                  <a:srgbClr val="FF0000"/>
                </a:solidFill>
                <a:latin typeface="Times New Roman"/>
                <a:cs typeface="Times New Roman"/>
              </a:rPr>
              <a:t>2+ </a:t>
            </a:r>
            <a:r>
              <a:rPr dirty="0" sz="2400">
                <a:solidFill>
                  <a:srgbClr val="FF0000"/>
                </a:solidFill>
                <a:latin typeface="Times New Roman"/>
                <a:cs typeface="Times New Roman"/>
              </a:rPr>
              <a:t>→ </a:t>
            </a:r>
            <a:r>
              <a:rPr dirty="0" sz="2400" spc="-5">
                <a:solidFill>
                  <a:srgbClr val="FF0000"/>
                </a:solidFill>
                <a:latin typeface="Times New Roman"/>
                <a:cs typeface="Times New Roman"/>
              </a:rPr>
              <a:t>Fe</a:t>
            </a:r>
            <a:r>
              <a:rPr dirty="0" baseline="27777" sz="2100" spc="-7">
                <a:solidFill>
                  <a:srgbClr val="FF0000"/>
                </a:solidFill>
                <a:latin typeface="Times New Roman"/>
                <a:cs typeface="Times New Roman"/>
              </a:rPr>
              <a:t>3+  </a:t>
            </a:r>
            <a:r>
              <a:rPr dirty="0" sz="2400" spc="-5">
                <a:solidFill>
                  <a:srgbClr val="0066FF"/>
                </a:solidFill>
                <a:latin typeface="Times New Roman"/>
                <a:cs typeface="Times New Roman"/>
              </a:rPr>
              <a:t>MnO</a:t>
            </a:r>
            <a:r>
              <a:rPr dirty="0" baseline="-23809" sz="2100" spc="-7">
                <a:solidFill>
                  <a:srgbClr val="0066FF"/>
                </a:solidFill>
                <a:latin typeface="Times New Roman"/>
                <a:cs typeface="Times New Roman"/>
              </a:rPr>
              <a:t>4</a:t>
            </a:r>
            <a:r>
              <a:rPr dirty="0" baseline="27777" sz="2100" spc="-7">
                <a:solidFill>
                  <a:srgbClr val="0066FF"/>
                </a:solidFill>
                <a:latin typeface="Times New Roman"/>
                <a:cs typeface="Times New Roman"/>
              </a:rPr>
              <a:t>– </a:t>
            </a:r>
            <a:r>
              <a:rPr dirty="0" sz="2400">
                <a:solidFill>
                  <a:srgbClr val="0066FF"/>
                </a:solidFill>
                <a:latin typeface="Times New Roman"/>
                <a:cs typeface="Times New Roman"/>
              </a:rPr>
              <a:t>→</a:t>
            </a:r>
            <a:r>
              <a:rPr dirty="0" sz="2400" spc="-75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0066FF"/>
                </a:solidFill>
                <a:latin typeface="Times New Roman"/>
                <a:cs typeface="Times New Roman"/>
              </a:rPr>
              <a:t>Mn</a:t>
            </a:r>
            <a:r>
              <a:rPr dirty="0" baseline="27777" sz="2100" spc="-15">
                <a:solidFill>
                  <a:srgbClr val="0066FF"/>
                </a:solidFill>
                <a:latin typeface="Times New Roman"/>
                <a:cs typeface="Times New Roman"/>
              </a:rPr>
              <a:t>2+</a:t>
            </a:r>
            <a:endParaRPr baseline="27777"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Times New Roman"/>
              <a:cs typeface="Times New Roman"/>
            </a:endParaRPr>
          </a:p>
          <a:p>
            <a:pPr marL="96520" marR="1827530" indent="-20320">
              <a:lnSpc>
                <a:spcPct val="155200"/>
              </a:lnSpc>
            </a:pPr>
            <a:r>
              <a:rPr dirty="0" sz="2400" spc="-5">
                <a:solidFill>
                  <a:srgbClr val="FF0000"/>
                </a:solidFill>
                <a:latin typeface="Times New Roman"/>
                <a:cs typeface="Times New Roman"/>
              </a:rPr>
              <a:t>Fe</a:t>
            </a:r>
            <a:r>
              <a:rPr dirty="0" baseline="27777" sz="2100" spc="-7">
                <a:solidFill>
                  <a:srgbClr val="FF0000"/>
                </a:solidFill>
                <a:latin typeface="Times New Roman"/>
                <a:cs typeface="Times New Roman"/>
              </a:rPr>
              <a:t>2+ </a:t>
            </a:r>
            <a:r>
              <a:rPr dirty="0" sz="2400">
                <a:solidFill>
                  <a:srgbClr val="FF0000"/>
                </a:solidFill>
                <a:latin typeface="Times New Roman"/>
                <a:cs typeface="Times New Roman"/>
              </a:rPr>
              <a:t>→ </a:t>
            </a:r>
            <a:r>
              <a:rPr dirty="0" sz="2400" spc="-5">
                <a:solidFill>
                  <a:srgbClr val="FF0000"/>
                </a:solidFill>
                <a:latin typeface="Times New Roman"/>
                <a:cs typeface="Times New Roman"/>
              </a:rPr>
              <a:t>Fe</a:t>
            </a:r>
            <a:r>
              <a:rPr dirty="0" baseline="27777" sz="2100" spc="-7">
                <a:solidFill>
                  <a:srgbClr val="FF0000"/>
                </a:solidFill>
                <a:latin typeface="Times New Roman"/>
                <a:cs typeface="Times New Roman"/>
              </a:rPr>
              <a:t>3+  </a:t>
            </a:r>
            <a:r>
              <a:rPr dirty="0" sz="2400" spc="-5">
                <a:solidFill>
                  <a:srgbClr val="0066FF"/>
                </a:solidFill>
                <a:latin typeface="Times New Roman"/>
                <a:cs typeface="Times New Roman"/>
              </a:rPr>
              <a:t>MnO</a:t>
            </a:r>
            <a:r>
              <a:rPr dirty="0" baseline="-23809" sz="2100" spc="-7">
                <a:solidFill>
                  <a:srgbClr val="0066FF"/>
                </a:solidFill>
                <a:latin typeface="Times New Roman"/>
                <a:cs typeface="Times New Roman"/>
              </a:rPr>
              <a:t>4</a:t>
            </a:r>
            <a:r>
              <a:rPr dirty="0" baseline="27777" sz="2100" spc="-7">
                <a:solidFill>
                  <a:srgbClr val="0066FF"/>
                </a:solidFill>
                <a:latin typeface="Times New Roman"/>
                <a:cs typeface="Times New Roman"/>
              </a:rPr>
              <a:t>– </a:t>
            </a:r>
            <a:r>
              <a:rPr dirty="0" sz="2400">
                <a:solidFill>
                  <a:srgbClr val="0066FF"/>
                </a:solidFill>
                <a:latin typeface="Times New Roman"/>
                <a:cs typeface="Times New Roman"/>
              </a:rPr>
              <a:t>→</a:t>
            </a:r>
            <a:r>
              <a:rPr dirty="0" sz="2400" spc="-75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0066FF"/>
                </a:solidFill>
                <a:latin typeface="Times New Roman"/>
                <a:cs typeface="Times New Roman"/>
              </a:rPr>
              <a:t>Mn</a:t>
            </a:r>
            <a:r>
              <a:rPr dirty="0" baseline="27777" sz="2100" spc="-15">
                <a:solidFill>
                  <a:srgbClr val="0066FF"/>
                </a:solidFill>
                <a:latin typeface="Times New Roman"/>
                <a:cs typeface="Times New Roman"/>
              </a:rPr>
              <a:t>2+</a:t>
            </a:r>
            <a:endParaRPr baseline="27777" sz="2100">
              <a:latin typeface="Times New Roman"/>
              <a:cs typeface="Times New Roman"/>
            </a:endParaRPr>
          </a:p>
          <a:p>
            <a:pPr marL="86360">
              <a:lnSpc>
                <a:spcPts val="2240"/>
              </a:lnSpc>
              <a:spcBef>
                <a:spcPts val="1050"/>
              </a:spcBef>
            </a:pPr>
            <a:r>
              <a:rPr dirty="0" sz="2400">
                <a:solidFill>
                  <a:srgbClr val="0066FF"/>
                </a:solidFill>
                <a:latin typeface="Times New Roman"/>
                <a:cs typeface="Times New Roman"/>
              </a:rPr>
              <a:t>MnO </a:t>
            </a:r>
            <a:r>
              <a:rPr dirty="0" baseline="27777" sz="2100" spc="-7">
                <a:solidFill>
                  <a:srgbClr val="0066FF"/>
                </a:solidFill>
                <a:latin typeface="Times New Roman"/>
                <a:cs typeface="Times New Roman"/>
              </a:rPr>
              <a:t>– </a:t>
            </a:r>
            <a:r>
              <a:rPr dirty="0" sz="2400">
                <a:solidFill>
                  <a:srgbClr val="0066FF"/>
                </a:solidFill>
                <a:latin typeface="Times New Roman"/>
                <a:cs typeface="Times New Roman"/>
              </a:rPr>
              <a:t>→ </a:t>
            </a:r>
            <a:r>
              <a:rPr dirty="0" sz="2400" spc="-10">
                <a:solidFill>
                  <a:srgbClr val="0066FF"/>
                </a:solidFill>
                <a:latin typeface="Times New Roman"/>
                <a:cs typeface="Times New Roman"/>
              </a:rPr>
              <a:t>Mn</a:t>
            </a:r>
            <a:r>
              <a:rPr dirty="0" baseline="27777" sz="2100" spc="-15">
                <a:solidFill>
                  <a:srgbClr val="0066FF"/>
                </a:solidFill>
                <a:latin typeface="Times New Roman"/>
                <a:cs typeface="Times New Roman"/>
              </a:rPr>
              <a:t>2+ </a:t>
            </a:r>
            <a:r>
              <a:rPr dirty="0" sz="2400">
                <a:solidFill>
                  <a:srgbClr val="0066FF"/>
                </a:solidFill>
                <a:latin typeface="Times New Roman"/>
                <a:cs typeface="Times New Roman"/>
              </a:rPr>
              <a:t>+ 4H</a:t>
            </a:r>
            <a:r>
              <a:rPr dirty="0" sz="2400" spc="65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66FF"/>
                </a:solidFill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  <a:p>
            <a:pPr marL="730250">
              <a:lnSpc>
                <a:spcPts val="1040"/>
              </a:lnSpc>
              <a:tabLst>
                <a:tab pos="2638425" algn="l"/>
              </a:tabLst>
            </a:pPr>
            <a:r>
              <a:rPr dirty="0" sz="1400" spc="-5">
                <a:solidFill>
                  <a:srgbClr val="0066FF"/>
                </a:solidFill>
                <a:latin typeface="Times New Roman"/>
                <a:cs typeface="Times New Roman"/>
              </a:rPr>
              <a:t>4	2</a:t>
            </a:r>
            <a:endParaRPr sz="1400">
              <a:latin typeface="Times New Roman"/>
              <a:cs typeface="Times New Roman"/>
            </a:endParaRPr>
          </a:p>
          <a:p>
            <a:pPr marL="97790">
              <a:lnSpc>
                <a:spcPts val="2240"/>
              </a:lnSpc>
              <a:spcBef>
                <a:spcPts val="919"/>
              </a:spcBef>
            </a:pPr>
            <a:r>
              <a:rPr dirty="0" sz="2400">
                <a:solidFill>
                  <a:srgbClr val="0066FF"/>
                </a:solidFill>
                <a:latin typeface="Times New Roman"/>
                <a:cs typeface="Times New Roman"/>
              </a:rPr>
              <a:t>MnO </a:t>
            </a:r>
            <a:r>
              <a:rPr dirty="0" baseline="27777" sz="2100" spc="-7">
                <a:solidFill>
                  <a:srgbClr val="0066FF"/>
                </a:solidFill>
                <a:latin typeface="Times New Roman"/>
                <a:cs typeface="Times New Roman"/>
              </a:rPr>
              <a:t>– </a:t>
            </a:r>
            <a:r>
              <a:rPr dirty="0" sz="2400">
                <a:solidFill>
                  <a:srgbClr val="0066FF"/>
                </a:solidFill>
                <a:latin typeface="Times New Roman"/>
                <a:cs typeface="Times New Roman"/>
              </a:rPr>
              <a:t>+ </a:t>
            </a:r>
            <a:r>
              <a:rPr dirty="0" sz="2400" spc="-5">
                <a:solidFill>
                  <a:srgbClr val="0066FF"/>
                </a:solidFill>
                <a:latin typeface="Times New Roman"/>
                <a:cs typeface="Times New Roman"/>
              </a:rPr>
              <a:t>8H</a:t>
            </a:r>
            <a:r>
              <a:rPr dirty="0" baseline="27777" sz="2100" spc="-7">
                <a:solidFill>
                  <a:srgbClr val="0066FF"/>
                </a:solidFill>
                <a:latin typeface="Times New Roman"/>
                <a:cs typeface="Times New Roman"/>
              </a:rPr>
              <a:t>+ </a:t>
            </a:r>
            <a:r>
              <a:rPr dirty="0" sz="2400">
                <a:solidFill>
                  <a:srgbClr val="0066FF"/>
                </a:solidFill>
                <a:latin typeface="Times New Roman"/>
                <a:cs typeface="Times New Roman"/>
              </a:rPr>
              <a:t>→ </a:t>
            </a:r>
            <a:r>
              <a:rPr dirty="0" sz="2400" spc="-10">
                <a:solidFill>
                  <a:srgbClr val="0066FF"/>
                </a:solidFill>
                <a:latin typeface="Times New Roman"/>
                <a:cs typeface="Times New Roman"/>
              </a:rPr>
              <a:t>Mn</a:t>
            </a:r>
            <a:r>
              <a:rPr dirty="0" baseline="27777" sz="2100" spc="-15">
                <a:solidFill>
                  <a:srgbClr val="0066FF"/>
                </a:solidFill>
                <a:latin typeface="Times New Roman"/>
                <a:cs typeface="Times New Roman"/>
              </a:rPr>
              <a:t>2+ </a:t>
            </a:r>
            <a:r>
              <a:rPr dirty="0" sz="2400">
                <a:solidFill>
                  <a:srgbClr val="0066FF"/>
                </a:solidFill>
                <a:latin typeface="Times New Roman"/>
                <a:cs typeface="Times New Roman"/>
              </a:rPr>
              <a:t>+ 4H</a:t>
            </a:r>
            <a:r>
              <a:rPr dirty="0" sz="2400" spc="30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66FF"/>
                </a:solidFill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  <a:p>
            <a:pPr marL="741680">
              <a:lnSpc>
                <a:spcPts val="1040"/>
              </a:lnSpc>
              <a:tabLst>
                <a:tab pos="3414395" algn="l"/>
              </a:tabLst>
            </a:pPr>
            <a:r>
              <a:rPr dirty="0" sz="1400" spc="-5">
                <a:solidFill>
                  <a:srgbClr val="0066FF"/>
                </a:solidFill>
                <a:latin typeface="Times New Roman"/>
                <a:cs typeface="Times New Roman"/>
              </a:rPr>
              <a:t>4	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51</a:t>
            </a:fld>
          </a:p>
        </p:txBody>
      </p:sp>
    </p:spTree>
  </p:cSld>
  <p:clrMapOvr>
    <a:masterClrMapping/>
  </p:clrMapOvr>
  <p:transition spd="fast">
    <p:dissolv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528320"/>
            <a:ext cx="623570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Balancing Redox</a:t>
            </a:r>
            <a:r>
              <a:rPr dirty="0" sz="4400" spc="5"/>
              <a:t> </a:t>
            </a:r>
            <a:r>
              <a:rPr dirty="0" sz="4400" spc="-5"/>
              <a:t>Reactions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93039" y="1363979"/>
            <a:ext cx="4097020" cy="421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1665" algn="l"/>
              </a:tabLst>
            </a:pPr>
            <a:r>
              <a:rPr dirty="0" sz="2600">
                <a:latin typeface="Times New Roman"/>
                <a:cs typeface="Times New Roman"/>
              </a:rPr>
              <a:t>4)	</a:t>
            </a:r>
            <a:r>
              <a:rPr dirty="0" sz="2600" spc="-5">
                <a:latin typeface="Times New Roman"/>
                <a:cs typeface="Times New Roman"/>
              </a:rPr>
              <a:t>balance each</a:t>
            </a:r>
            <a:r>
              <a:rPr dirty="0" sz="2600" spc="-35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half-reaction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2640" y="1720850"/>
            <a:ext cx="3343910" cy="1134110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algn="just" marL="12700" marR="5080">
              <a:lnSpc>
                <a:spcPct val="89900"/>
              </a:lnSpc>
              <a:spcBef>
                <a:spcPts val="415"/>
              </a:spcBef>
            </a:pPr>
            <a:r>
              <a:rPr dirty="0" sz="2600" spc="-5">
                <a:latin typeface="Times New Roman"/>
                <a:cs typeface="Times New Roman"/>
              </a:rPr>
              <a:t>with respect to charge </a:t>
            </a:r>
            <a:r>
              <a:rPr dirty="0" sz="2600">
                <a:latin typeface="Times New Roman"/>
                <a:cs typeface="Times New Roman"/>
              </a:rPr>
              <a:t>by  </a:t>
            </a:r>
            <a:r>
              <a:rPr dirty="0" sz="2600" spc="-5">
                <a:latin typeface="Times New Roman"/>
                <a:cs typeface="Times New Roman"/>
              </a:rPr>
              <a:t>adjusting </a:t>
            </a:r>
            <a:r>
              <a:rPr dirty="0" sz="2600">
                <a:latin typeface="Times New Roman"/>
                <a:cs typeface="Times New Roman"/>
              </a:rPr>
              <a:t>the </a:t>
            </a:r>
            <a:r>
              <a:rPr dirty="0" sz="2600" spc="-5">
                <a:latin typeface="Times New Roman"/>
                <a:cs typeface="Times New Roman"/>
              </a:rPr>
              <a:t>numbers </a:t>
            </a:r>
            <a:r>
              <a:rPr dirty="0" sz="2600">
                <a:latin typeface="Times New Roman"/>
                <a:cs typeface="Times New Roman"/>
              </a:rPr>
              <a:t>of  </a:t>
            </a:r>
            <a:r>
              <a:rPr dirty="0" sz="2600" spc="-5">
                <a:latin typeface="Times New Roman"/>
                <a:cs typeface="Times New Roman"/>
              </a:rPr>
              <a:t>electrons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0240" y="2830829"/>
            <a:ext cx="4055110" cy="636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46100" indent="-533400">
              <a:lnSpc>
                <a:spcPct val="100000"/>
              </a:lnSpc>
              <a:spcBef>
                <a:spcPts val="100"/>
              </a:spcBef>
              <a:buAutoNum type="alphaLcParenR"/>
              <a:tabLst>
                <a:tab pos="545465" algn="l"/>
                <a:tab pos="546100" algn="l"/>
              </a:tabLst>
            </a:pPr>
            <a:r>
              <a:rPr dirty="0" sz="2000" spc="-5">
                <a:latin typeface="Times New Roman"/>
                <a:cs typeface="Times New Roman"/>
              </a:rPr>
              <a:t>electrons </a:t>
            </a:r>
            <a:r>
              <a:rPr dirty="0" sz="2000">
                <a:latin typeface="Times New Roman"/>
                <a:cs typeface="Times New Roman"/>
              </a:rPr>
              <a:t>on product </a:t>
            </a:r>
            <a:r>
              <a:rPr dirty="0" sz="2000" spc="-5">
                <a:latin typeface="Times New Roman"/>
                <a:cs typeface="Times New Roman"/>
              </a:rPr>
              <a:t>side </a:t>
            </a:r>
            <a:r>
              <a:rPr dirty="0" sz="2000">
                <a:latin typeface="Times New Roman"/>
                <a:cs typeface="Times New Roman"/>
              </a:rPr>
              <a:t>for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oxid.</a:t>
            </a:r>
            <a:endParaRPr sz="2000">
              <a:latin typeface="Times New Roman"/>
              <a:cs typeface="Times New Roman"/>
            </a:endParaRPr>
          </a:p>
          <a:p>
            <a:pPr marL="546100" indent="-533400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545465" algn="l"/>
                <a:tab pos="546100" algn="l"/>
              </a:tabLst>
            </a:pPr>
            <a:r>
              <a:rPr dirty="0" sz="2000" spc="-5">
                <a:latin typeface="Times New Roman"/>
                <a:cs typeface="Times New Roman"/>
              </a:rPr>
              <a:t>electrons </a:t>
            </a:r>
            <a:r>
              <a:rPr dirty="0" sz="2000">
                <a:latin typeface="Times New Roman"/>
                <a:cs typeface="Times New Roman"/>
              </a:rPr>
              <a:t>on </a:t>
            </a:r>
            <a:r>
              <a:rPr dirty="0" sz="2000" spc="-5">
                <a:latin typeface="Times New Roman"/>
                <a:cs typeface="Times New Roman"/>
              </a:rPr>
              <a:t>reactant side </a:t>
            </a:r>
            <a:r>
              <a:rPr dirty="0" sz="2000">
                <a:latin typeface="Times New Roman"/>
                <a:cs typeface="Times New Roman"/>
              </a:rPr>
              <a:t>for</a:t>
            </a:r>
            <a:r>
              <a:rPr dirty="0" sz="2000" spc="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red.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3039" y="3442970"/>
            <a:ext cx="4436110" cy="1888489"/>
          </a:xfrm>
          <a:prstGeom prst="rect">
            <a:avLst/>
          </a:prstGeom>
        </p:spPr>
        <p:txBody>
          <a:bodyPr wrap="square" lIns="0" tIns="57150" rIns="0" bIns="0" rtlCol="0" vert="horz">
            <a:spAutoFit/>
          </a:bodyPr>
          <a:lstStyle/>
          <a:p>
            <a:pPr marL="622300" marR="342900" indent="-609600">
              <a:lnSpc>
                <a:spcPts val="2810"/>
              </a:lnSpc>
              <a:spcBef>
                <a:spcPts val="450"/>
              </a:spcBef>
              <a:buAutoNum type="arabicParenR" startAt="4"/>
              <a:tabLst>
                <a:tab pos="621665" algn="l"/>
                <a:tab pos="622300" algn="l"/>
              </a:tabLst>
            </a:pPr>
            <a:r>
              <a:rPr dirty="0" sz="2600" spc="-5">
                <a:latin typeface="Times New Roman"/>
                <a:cs typeface="Times New Roman"/>
              </a:rPr>
              <a:t>balance electrons between  half-reactions</a:t>
            </a:r>
            <a:endParaRPr sz="2600">
              <a:latin typeface="Times New Roman"/>
              <a:cs typeface="Times New Roman"/>
            </a:endParaRPr>
          </a:p>
          <a:p>
            <a:pPr marL="622300" marR="5080" indent="-609600">
              <a:lnSpc>
                <a:spcPct val="89900"/>
              </a:lnSpc>
              <a:spcBef>
                <a:spcPts val="285"/>
              </a:spcBef>
              <a:buAutoNum type="arabicParenR" startAt="4"/>
              <a:tabLst>
                <a:tab pos="621665" algn="l"/>
                <a:tab pos="622300" algn="l"/>
              </a:tabLst>
            </a:pPr>
            <a:r>
              <a:rPr dirty="0" sz="2600">
                <a:latin typeface="Times New Roman"/>
                <a:cs typeface="Times New Roman"/>
              </a:rPr>
              <a:t>add </a:t>
            </a:r>
            <a:r>
              <a:rPr dirty="0" sz="2600" spc="-5">
                <a:latin typeface="Times New Roman"/>
                <a:cs typeface="Times New Roman"/>
              </a:rPr>
              <a:t>half-reactions,</a:t>
            </a:r>
            <a:r>
              <a:rPr dirty="0" sz="2600" spc="-55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canceling  electrons </a:t>
            </a:r>
            <a:r>
              <a:rPr dirty="0" sz="2600">
                <a:latin typeface="Times New Roman"/>
                <a:cs typeface="Times New Roman"/>
              </a:rPr>
              <a:t>and </a:t>
            </a:r>
            <a:r>
              <a:rPr dirty="0" sz="2600" spc="-5">
                <a:latin typeface="Times New Roman"/>
                <a:cs typeface="Times New Roman"/>
              </a:rPr>
              <a:t>common  species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3039" y="5307329"/>
            <a:ext cx="1479550" cy="421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1665" algn="l"/>
              </a:tabLst>
            </a:pPr>
            <a:r>
              <a:rPr dirty="0" sz="2600">
                <a:latin typeface="Times New Roman"/>
                <a:cs typeface="Times New Roman"/>
              </a:rPr>
              <a:t>6)	Ch</a:t>
            </a:r>
            <a:r>
              <a:rPr dirty="0" sz="2600" spc="5">
                <a:latin typeface="Times New Roman"/>
                <a:cs typeface="Times New Roman"/>
              </a:rPr>
              <a:t>e</a:t>
            </a:r>
            <a:r>
              <a:rPr dirty="0" sz="2600" spc="-5">
                <a:latin typeface="Times New Roman"/>
                <a:cs typeface="Times New Roman"/>
              </a:rPr>
              <a:t>c</a:t>
            </a:r>
            <a:r>
              <a:rPr dirty="0" sz="2600">
                <a:latin typeface="Times New Roman"/>
                <a:cs typeface="Times New Roman"/>
              </a:rPr>
              <a:t>k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19090" y="2934969"/>
            <a:ext cx="106680" cy="22097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250" spc="15">
                <a:solidFill>
                  <a:srgbClr val="0066FF"/>
                </a:solidFill>
                <a:latin typeface="Times New Roman"/>
                <a:cs typeface="Times New Roman"/>
              </a:rPr>
              <a:t>4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99100" y="2781299"/>
            <a:ext cx="1464310" cy="22097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702945" algn="l"/>
                <a:tab pos="1396365" algn="l"/>
              </a:tabLst>
            </a:pPr>
            <a:r>
              <a:rPr dirty="0" sz="1250" spc="15">
                <a:solidFill>
                  <a:srgbClr val="0066FF"/>
                </a:solidFill>
                <a:latin typeface="Times New Roman"/>
                <a:cs typeface="Times New Roman"/>
              </a:rPr>
              <a:t>–</a:t>
            </a:r>
            <a:r>
              <a:rPr dirty="0" sz="1250" spc="15">
                <a:solidFill>
                  <a:srgbClr val="0066FF"/>
                </a:solidFill>
                <a:latin typeface="Times New Roman"/>
                <a:cs typeface="Times New Roman"/>
              </a:rPr>
              <a:t>	</a:t>
            </a:r>
            <a:r>
              <a:rPr dirty="0" sz="1250" spc="15">
                <a:solidFill>
                  <a:srgbClr val="0066FF"/>
                </a:solidFill>
                <a:latin typeface="Times New Roman"/>
                <a:cs typeface="Times New Roman"/>
              </a:rPr>
              <a:t>+</a:t>
            </a:r>
            <a:r>
              <a:rPr dirty="0" sz="1250" spc="15">
                <a:solidFill>
                  <a:srgbClr val="0066FF"/>
                </a:solidFill>
                <a:latin typeface="Times New Roman"/>
                <a:cs typeface="Times New Roman"/>
              </a:rPr>
              <a:t>	</a:t>
            </a:r>
            <a:r>
              <a:rPr dirty="0" sz="1250" spc="10">
                <a:solidFill>
                  <a:srgbClr val="0066FF"/>
                </a:solidFill>
                <a:latin typeface="Times New Roman"/>
                <a:cs typeface="Times New Roman"/>
              </a:rPr>
              <a:t>-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29809" y="2748279"/>
            <a:ext cx="2910840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04545" algn="l"/>
                <a:tab pos="1504315" algn="l"/>
              </a:tabLst>
            </a:pPr>
            <a:r>
              <a:rPr dirty="0" sz="2200" spc="-5">
                <a:solidFill>
                  <a:srgbClr val="0066FF"/>
                </a:solidFill>
                <a:latin typeface="Times New Roman"/>
                <a:cs typeface="Times New Roman"/>
              </a:rPr>
              <a:t>MnO	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+</a:t>
            </a:r>
            <a:r>
              <a:rPr dirty="0" sz="2200" spc="-15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8H	+ 5 e →</a:t>
            </a:r>
            <a:r>
              <a:rPr dirty="0" sz="2200" spc="90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Mn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15250" y="2781299"/>
            <a:ext cx="198755" cy="22097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250" spc="15">
                <a:solidFill>
                  <a:srgbClr val="0066FF"/>
                </a:solidFill>
                <a:latin typeface="Times New Roman"/>
                <a:cs typeface="Times New Roman"/>
              </a:rPr>
              <a:t>2+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25509" y="2934969"/>
            <a:ext cx="106680" cy="22097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250" spc="15">
                <a:solidFill>
                  <a:srgbClr val="0066FF"/>
                </a:solidFill>
                <a:latin typeface="Times New Roman"/>
                <a:cs typeface="Times New Roman"/>
              </a:rPr>
              <a:t>2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57819" y="2748279"/>
            <a:ext cx="876300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+ 4H</a:t>
            </a:r>
            <a:r>
              <a:rPr dirty="0" sz="2200" spc="-20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O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4250" y="1639569"/>
            <a:ext cx="3416300" cy="741680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80"/>
              </a:spcBef>
            </a:pPr>
            <a:r>
              <a:rPr dirty="0" sz="2200">
                <a:solidFill>
                  <a:srgbClr val="FF0000"/>
                </a:solidFill>
                <a:latin typeface="Times New Roman"/>
                <a:cs typeface="Times New Roman"/>
              </a:rPr>
              <a:t>Fe</a:t>
            </a:r>
            <a:r>
              <a:rPr dirty="0" baseline="28888" sz="1875">
                <a:solidFill>
                  <a:srgbClr val="FF0000"/>
                </a:solidFill>
                <a:latin typeface="Times New Roman"/>
                <a:cs typeface="Times New Roman"/>
              </a:rPr>
              <a:t>2+ </a:t>
            </a:r>
            <a:r>
              <a:rPr dirty="0" sz="2200">
                <a:solidFill>
                  <a:srgbClr val="FF0000"/>
                </a:solidFill>
                <a:latin typeface="Times New Roman"/>
                <a:cs typeface="Times New Roman"/>
              </a:rPr>
              <a:t>→ </a:t>
            </a:r>
            <a:r>
              <a:rPr dirty="0" sz="2200" spc="5">
                <a:solidFill>
                  <a:srgbClr val="FF0000"/>
                </a:solidFill>
                <a:latin typeface="Times New Roman"/>
                <a:cs typeface="Times New Roman"/>
              </a:rPr>
              <a:t>Fe</a:t>
            </a:r>
            <a:r>
              <a:rPr dirty="0" baseline="28888" sz="1875" spc="7">
                <a:solidFill>
                  <a:srgbClr val="FF0000"/>
                </a:solidFill>
                <a:latin typeface="Times New Roman"/>
                <a:cs typeface="Times New Roman"/>
              </a:rPr>
              <a:t>3+ </a:t>
            </a:r>
            <a:r>
              <a:rPr dirty="0" sz="2200">
                <a:solidFill>
                  <a:srgbClr val="FF0000"/>
                </a:solidFill>
                <a:latin typeface="Times New Roman"/>
                <a:cs typeface="Times New Roman"/>
              </a:rPr>
              <a:t>+ 1</a:t>
            </a:r>
            <a:r>
              <a:rPr dirty="0" sz="2200" spc="-2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dirty="0" baseline="28888" sz="1875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baseline="28888" sz="1875">
              <a:latin typeface="Times New Roman"/>
              <a:cs typeface="Times New Roman"/>
            </a:endParaRPr>
          </a:p>
          <a:p>
            <a:pPr marL="52705">
              <a:lnSpc>
                <a:spcPts val="1055"/>
              </a:lnSpc>
              <a:spcBef>
                <a:spcPts val="180"/>
              </a:spcBef>
              <a:tabLst>
                <a:tab pos="1546225" algn="l"/>
                <a:tab pos="2526665" algn="l"/>
              </a:tabLst>
            </a:pP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MnO</a:t>
            </a:r>
            <a:r>
              <a:rPr dirty="0" baseline="-24444" sz="1875">
                <a:solidFill>
                  <a:srgbClr val="0066FF"/>
                </a:solidFill>
                <a:latin typeface="Times New Roman"/>
                <a:cs typeface="Times New Roman"/>
              </a:rPr>
              <a:t>4  </a:t>
            </a:r>
            <a:r>
              <a:rPr dirty="0" baseline="-24444" sz="1875" spc="15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+ 8H	→ </a:t>
            </a:r>
            <a:r>
              <a:rPr dirty="0" sz="2200" spc="-5">
                <a:solidFill>
                  <a:srgbClr val="0066FF"/>
                </a:solidFill>
                <a:latin typeface="Times New Roman"/>
                <a:cs typeface="Times New Roman"/>
              </a:rPr>
              <a:t>Mn	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+</a:t>
            </a:r>
            <a:r>
              <a:rPr dirty="0" sz="2200" spc="-65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4H</a:t>
            </a:r>
            <a:r>
              <a:rPr dirty="0" baseline="-24444" sz="1875">
                <a:solidFill>
                  <a:srgbClr val="0066FF"/>
                </a:solidFill>
                <a:latin typeface="Times New Roman"/>
                <a:cs typeface="Times New Roman"/>
              </a:rPr>
              <a:t>2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O</a:t>
            </a:r>
            <a:endParaRPr sz="2200">
              <a:latin typeface="Times New Roman"/>
              <a:cs typeface="Times New Roman"/>
            </a:endParaRPr>
          </a:p>
          <a:p>
            <a:pPr marL="723900">
              <a:lnSpc>
                <a:spcPts val="735"/>
              </a:lnSpc>
              <a:tabLst>
                <a:tab pos="1414145" algn="l"/>
                <a:tab pos="2284095" algn="l"/>
              </a:tabLst>
            </a:pPr>
            <a:r>
              <a:rPr dirty="0" sz="1250" spc="15">
                <a:solidFill>
                  <a:srgbClr val="0066FF"/>
                </a:solidFill>
                <a:latin typeface="Times New Roman"/>
                <a:cs typeface="Times New Roman"/>
              </a:rPr>
              <a:t>–	+	2+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65140" y="2396490"/>
            <a:ext cx="20256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88464" algn="l"/>
              </a:tabLst>
            </a:pPr>
            <a:r>
              <a:rPr dirty="0" sz="2400" spc="-5">
                <a:solidFill>
                  <a:srgbClr val="006600"/>
                </a:solidFill>
                <a:latin typeface="Times New Roman"/>
                <a:cs typeface="Times New Roman"/>
              </a:rPr>
              <a:t>+</a:t>
            </a:r>
            <a:r>
              <a:rPr dirty="0" sz="2400">
                <a:solidFill>
                  <a:srgbClr val="006600"/>
                </a:solidFill>
                <a:latin typeface="Times New Roman"/>
                <a:cs typeface="Times New Roman"/>
              </a:rPr>
              <a:t>7	</a:t>
            </a:r>
            <a:r>
              <a:rPr dirty="0" sz="2400" spc="-5">
                <a:solidFill>
                  <a:srgbClr val="006600"/>
                </a:solidFill>
                <a:latin typeface="Times New Roman"/>
                <a:cs typeface="Times New Roman"/>
              </a:rPr>
              <a:t>+</a:t>
            </a:r>
            <a:r>
              <a:rPr dirty="0" sz="2400">
                <a:solidFill>
                  <a:srgbClr val="006600"/>
                </a:solidFill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80279" y="3463290"/>
            <a:ext cx="2082800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0000"/>
                </a:solidFill>
                <a:latin typeface="Times New Roman"/>
                <a:cs typeface="Times New Roman"/>
              </a:rPr>
              <a:t>Fe</a:t>
            </a:r>
            <a:r>
              <a:rPr dirty="0" baseline="28888" sz="1875">
                <a:solidFill>
                  <a:srgbClr val="FF0000"/>
                </a:solidFill>
                <a:latin typeface="Times New Roman"/>
                <a:cs typeface="Times New Roman"/>
              </a:rPr>
              <a:t>2+ </a:t>
            </a:r>
            <a:r>
              <a:rPr dirty="0" sz="2200">
                <a:solidFill>
                  <a:srgbClr val="FF0000"/>
                </a:solidFill>
                <a:latin typeface="Times New Roman"/>
                <a:cs typeface="Times New Roman"/>
              </a:rPr>
              <a:t>→ Fe</a:t>
            </a:r>
            <a:r>
              <a:rPr dirty="0" baseline="28888" sz="1875">
                <a:solidFill>
                  <a:srgbClr val="FF0000"/>
                </a:solidFill>
                <a:latin typeface="Times New Roman"/>
                <a:cs typeface="Times New Roman"/>
              </a:rPr>
              <a:t>3+ </a:t>
            </a:r>
            <a:r>
              <a:rPr dirty="0" sz="2200">
                <a:solidFill>
                  <a:srgbClr val="FF0000"/>
                </a:solidFill>
                <a:latin typeface="Times New Roman"/>
                <a:cs typeface="Times New Roman"/>
              </a:rPr>
              <a:t>+ 1</a:t>
            </a:r>
            <a:r>
              <a:rPr dirty="0" sz="2200" spc="-2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dirty="0" baseline="28888" sz="1875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baseline="28888" sz="1875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72630" y="3470909"/>
            <a:ext cx="6299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6600"/>
                </a:solidFill>
                <a:latin typeface="Times New Roman"/>
                <a:cs typeface="Times New Roman"/>
              </a:rPr>
              <a:t>} x</a:t>
            </a:r>
            <a:r>
              <a:rPr dirty="0" sz="2400" spc="-95">
                <a:solidFill>
                  <a:srgbClr val="00660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6600"/>
                </a:solidFill>
                <a:latin typeface="Times New Roman"/>
                <a:cs typeface="Times New Roman"/>
              </a:rPr>
              <a:t>5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67579" y="3844290"/>
            <a:ext cx="4117340" cy="1046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4930">
              <a:lnSpc>
                <a:spcPts val="2070"/>
              </a:lnSpc>
              <a:spcBef>
                <a:spcPts val="100"/>
              </a:spcBef>
            </a:pPr>
            <a:r>
              <a:rPr dirty="0" sz="2200" spc="-5">
                <a:solidFill>
                  <a:srgbClr val="0066FF"/>
                </a:solidFill>
                <a:latin typeface="Times New Roman"/>
                <a:cs typeface="Times New Roman"/>
              </a:rPr>
              <a:t>MnO </a:t>
            </a:r>
            <a:r>
              <a:rPr dirty="0" baseline="28888" sz="1875" spc="22">
                <a:solidFill>
                  <a:srgbClr val="0066FF"/>
                </a:solidFill>
                <a:latin typeface="Times New Roman"/>
                <a:cs typeface="Times New Roman"/>
              </a:rPr>
              <a:t>– 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+ 8H</a:t>
            </a:r>
            <a:r>
              <a:rPr dirty="0" baseline="28888" sz="1875">
                <a:solidFill>
                  <a:srgbClr val="0066FF"/>
                </a:solidFill>
                <a:latin typeface="Times New Roman"/>
                <a:cs typeface="Times New Roman"/>
              </a:rPr>
              <a:t>+ 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+ 5 e</a:t>
            </a:r>
            <a:r>
              <a:rPr dirty="0" baseline="28888" sz="1875">
                <a:solidFill>
                  <a:srgbClr val="0066FF"/>
                </a:solidFill>
                <a:latin typeface="Times New Roman"/>
                <a:cs typeface="Times New Roman"/>
              </a:rPr>
              <a:t>- 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→ </a:t>
            </a:r>
            <a:r>
              <a:rPr dirty="0" sz="2200" spc="5">
                <a:solidFill>
                  <a:srgbClr val="0066FF"/>
                </a:solidFill>
                <a:latin typeface="Times New Roman"/>
                <a:cs typeface="Times New Roman"/>
              </a:rPr>
              <a:t>Mn</a:t>
            </a:r>
            <a:r>
              <a:rPr dirty="0" baseline="28888" sz="1875" spc="7">
                <a:solidFill>
                  <a:srgbClr val="0066FF"/>
                </a:solidFill>
                <a:latin typeface="Times New Roman"/>
                <a:cs typeface="Times New Roman"/>
              </a:rPr>
              <a:t>2+ 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+ 4H</a:t>
            </a:r>
            <a:r>
              <a:rPr dirty="0" sz="2200" spc="-10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O</a:t>
            </a:r>
            <a:endParaRPr sz="2200">
              <a:latin typeface="Times New Roman"/>
              <a:cs typeface="Times New Roman"/>
            </a:endParaRPr>
          </a:p>
          <a:p>
            <a:pPr marL="664210">
              <a:lnSpc>
                <a:spcPts val="930"/>
              </a:lnSpc>
              <a:tabLst>
                <a:tab pos="3769995" algn="l"/>
              </a:tabLst>
            </a:pPr>
            <a:r>
              <a:rPr dirty="0" sz="1250" spc="15">
                <a:solidFill>
                  <a:srgbClr val="0066FF"/>
                </a:solidFill>
                <a:latin typeface="Times New Roman"/>
                <a:cs typeface="Times New Roman"/>
              </a:rPr>
              <a:t>4	2</a:t>
            </a:r>
            <a:endParaRPr sz="1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2200">
                <a:solidFill>
                  <a:srgbClr val="FF0000"/>
                </a:solidFill>
                <a:latin typeface="Times New Roman"/>
                <a:cs typeface="Times New Roman"/>
              </a:rPr>
              <a:t>5 Fe</a:t>
            </a:r>
            <a:r>
              <a:rPr dirty="0" baseline="28888" sz="1875">
                <a:solidFill>
                  <a:srgbClr val="FF0000"/>
                </a:solidFill>
                <a:latin typeface="Times New Roman"/>
                <a:cs typeface="Times New Roman"/>
              </a:rPr>
              <a:t>2+ </a:t>
            </a:r>
            <a:r>
              <a:rPr dirty="0" sz="2200">
                <a:solidFill>
                  <a:srgbClr val="FF0000"/>
                </a:solidFill>
                <a:latin typeface="Times New Roman"/>
                <a:cs typeface="Times New Roman"/>
              </a:rPr>
              <a:t>→ 5 Fe</a:t>
            </a:r>
            <a:r>
              <a:rPr dirty="0" baseline="28888" sz="1875">
                <a:solidFill>
                  <a:srgbClr val="FF0000"/>
                </a:solidFill>
                <a:latin typeface="Times New Roman"/>
                <a:cs typeface="Times New Roman"/>
              </a:rPr>
              <a:t>3+ </a:t>
            </a:r>
            <a:r>
              <a:rPr dirty="0" sz="2200">
                <a:solidFill>
                  <a:srgbClr val="FF0000"/>
                </a:solidFill>
                <a:latin typeface="Times New Roman"/>
                <a:cs typeface="Times New Roman"/>
              </a:rPr>
              <a:t>+ 5</a:t>
            </a:r>
            <a:r>
              <a:rPr dirty="0" sz="2200" spc="-18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dirty="0" baseline="28888" sz="1875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baseline="28888" sz="1875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91709" y="4911090"/>
            <a:ext cx="4080510" cy="407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ts val="2070"/>
              </a:lnSpc>
              <a:spcBef>
                <a:spcPts val="100"/>
              </a:spcBef>
            </a:pPr>
            <a:r>
              <a:rPr dirty="0" sz="2200" spc="-5">
                <a:solidFill>
                  <a:srgbClr val="0066FF"/>
                </a:solidFill>
                <a:latin typeface="Times New Roman"/>
                <a:cs typeface="Times New Roman"/>
              </a:rPr>
              <a:t>MnO </a:t>
            </a:r>
            <a:r>
              <a:rPr dirty="0" baseline="28888" sz="1875" spc="22">
                <a:solidFill>
                  <a:srgbClr val="0066FF"/>
                </a:solidFill>
                <a:latin typeface="Times New Roman"/>
                <a:cs typeface="Times New Roman"/>
              </a:rPr>
              <a:t>– 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+ 8H</a:t>
            </a:r>
            <a:r>
              <a:rPr dirty="0" baseline="28888" sz="1875">
                <a:solidFill>
                  <a:srgbClr val="0066FF"/>
                </a:solidFill>
                <a:latin typeface="Times New Roman"/>
                <a:cs typeface="Times New Roman"/>
              </a:rPr>
              <a:t>+ 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+ 5 e</a:t>
            </a:r>
            <a:r>
              <a:rPr dirty="0" baseline="28888" sz="1875">
                <a:solidFill>
                  <a:srgbClr val="0066FF"/>
                </a:solidFill>
                <a:latin typeface="Times New Roman"/>
                <a:cs typeface="Times New Roman"/>
              </a:rPr>
              <a:t>- 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→ </a:t>
            </a:r>
            <a:r>
              <a:rPr dirty="0" sz="2200" spc="5">
                <a:solidFill>
                  <a:srgbClr val="0066FF"/>
                </a:solidFill>
                <a:latin typeface="Times New Roman"/>
                <a:cs typeface="Times New Roman"/>
              </a:rPr>
              <a:t>Mn</a:t>
            </a:r>
            <a:r>
              <a:rPr dirty="0" baseline="28888" sz="1875" spc="7">
                <a:solidFill>
                  <a:srgbClr val="0066FF"/>
                </a:solidFill>
                <a:latin typeface="Times New Roman"/>
                <a:cs typeface="Times New Roman"/>
              </a:rPr>
              <a:t>2+ 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+ 4H</a:t>
            </a:r>
            <a:r>
              <a:rPr dirty="0" sz="2200" spc="-10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0066FF"/>
                </a:solidFill>
                <a:latin typeface="Times New Roman"/>
                <a:cs typeface="Times New Roman"/>
              </a:rPr>
              <a:t>O</a:t>
            </a:r>
            <a:endParaRPr sz="2200">
              <a:latin typeface="Times New Roman"/>
              <a:cs typeface="Times New Roman"/>
            </a:endParaRPr>
          </a:p>
          <a:p>
            <a:pPr marL="639445">
              <a:lnSpc>
                <a:spcPts val="930"/>
              </a:lnSpc>
              <a:tabLst>
                <a:tab pos="3745865" algn="l"/>
              </a:tabLst>
            </a:pPr>
            <a:r>
              <a:rPr dirty="0" sz="1250" spc="15">
                <a:solidFill>
                  <a:srgbClr val="0066FF"/>
                </a:solidFill>
                <a:latin typeface="Times New Roman"/>
                <a:cs typeface="Times New Roman"/>
              </a:rPr>
              <a:t>4	2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29329" y="5368290"/>
            <a:ext cx="5358765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1055"/>
              </a:lnSpc>
              <a:spcBef>
                <a:spcPts val="100"/>
              </a:spcBef>
              <a:tabLst>
                <a:tab pos="2530475" algn="l"/>
                <a:tab pos="3510915" algn="l"/>
              </a:tabLst>
            </a:pPr>
            <a:r>
              <a:rPr dirty="0" sz="2200">
                <a:solidFill>
                  <a:srgbClr val="006600"/>
                </a:solidFill>
                <a:latin typeface="Times New Roman"/>
                <a:cs typeface="Times New Roman"/>
              </a:rPr>
              <a:t>5 </a:t>
            </a:r>
            <a:r>
              <a:rPr dirty="0" sz="2200" spc="5">
                <a:solidFill>
                  <a:srgbClr val="006600"/>
                </a:solidFill>
                <a:latin typeface="Times New Roman"/>
                <a:cs typeface="Times New Roman"/>
              </a:rPr>
              <a:t>Fe</a:t>
            </a:r>
            <a:r>
              <a:rPr dirty="0" baseline="28888" sz="1875" spc="7">
                <a:solidFill>
                  <a:srgbClr val="006600"/>
                </a:solidFill>
                <a:latin typeface="Times New Roman"/>
                <a:cs typeface="Times New Roman"/>
              </a:rPr>
              <a:t>2+  </a:t>
            </a:r>
            <a:r>
              <a:rPr dirty="0" sz="2200">
                <a:solidFill>
                  <a:srgbClr val="006600"/>
                </a:solidFill>
                <a:latin typeface="Times New Roman"/>
                <a:cs typeface="Times New Roman"/>
              </a:rPr>
              <a:t>+ MnO</a:t>
            </a:r>
            <a:r>
              <a:rPr dirty="0" baseline="-24444" sz="1875">
                <a:solidFill>
                  <a:srgbClr val="006600"/>
                </a:solidFill>
                <a:latin typeface="Times New Roman"/>
                <a:cs typeface="Times New Roman"/>
              </a:rPr>
              <a:t>4 </a:t>
            </a:r>
            <a:r>
              <a:rPr dirty="0" baseline="-24444" sz="1875" spc="359">
                <a:solidFill>
                  <a:srgbClr val="006600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006600"/>
                </a:solidFill>
                <a:latin typeface="Times New Roman"/>
                <a:cs typeface="Times New Roman"/>
              </a:rPr>
              <a:t>+</a:t>
            </a:r>
            <a:r>
              <a:rPr dirty="0" sz="2200" spc="-10">
                <a:solidFill>
                  <a:srgbClr val="006600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006600"/>
                </a:solidFill>
                <a:latin typeface="Times New Roman"/>
                <a:cs typeface="Times New Roman"/>
              </a:rPr>
              <a:t>8H	→ </a:t>
            </a:r>
            <a:r>
              <a:rPr dirty="0" sz="2200" spc="-5">
                <a:solidFill>
                  <a:srgbClr val="006600"/>
                </a:solidFill>
                <a:latin typeface="Times New Roman"/>
                <a:cs typeface="Times New Roman"/>
              </a:rPr>
              <a:t>Mn	</a:t>
            </a:r>
            <a:r>
              <a:rPr dirty="0" sz="2200">
                <a:solidFill>
                  <a:srgbClr val="006600"/>
                </a:solidFill>
                <a:latin typeface="Times New Roman"/>
                <a:cs typeface="Times New Roman"/>
              </a:rPr>
              <a:t>+ 4H</a:t>
            </a:r>
            <a:r>
              <a:rPr dirty="0" baseline="-24444" sz="1875">
                <a:solidFill>
                  <a:srgbClr val="006600"/>
                </a:solidFill>
                <a:latin typeface="Times New Roman"/>
                <a:cs typeface="Times New Roman"/>
              </a:rPr>
              <a:t>2</a:t>
            </a:r>
            <a:r>
              <a:rPr dirty="0" sz="2200">
                <a:solidFill>
                  <a:srgbClr val="006600"/>
                </a:solidFill>
                <a:latin typeface="Times New Roman"/>
                <a:cs typeface="Times New Roman"/>
              </a:rPr>
              <a:t>O + 5</a:t>
            </a:r>
            <a:r>
              <a:rPr dirty="0" sz="2200" spc="-70">
                <a:solidFill>
                  <a:srgbClr val="006600"/>
                </a:solidFill>
                <a:latin typeface="Times New Roman"/>
                <a:cs typeface="Times New Roman"/>
              </a:rPr>
              <a:t> </a:t>
            </a:r>
            <a:r>
              <a:rPr dirty="0" sz="2200" spc="-5">
                <a:solidFill>
                  <a:srgbClr val="006600"/>
                </a:solidFill>
                <a:latin typeface="Times New Roman"/>
                <a:cs typeface="Times New Roman"/>
              </a:rPr>
              <a:t>Fe</a:t>
            </a:r>
            <a:endParaRPr sz="2200">
              <a:latin typeface="Times New Roman"/>
              <a:cs typeface="Times New Roman"/>
            </a:endParaRPr>
          </a:p>
          <a:p>
            <a:pPr marL="1667510">
              <a:lnSpc>
                <a:spcPts val="735"/>
              </a:lnSpc>
              <a:tabLst>
                <a:tab pos="2356485" algn="l"/>
                <a:tab pos="3268345" algn="l"/>
                <a:tab pos="5146675" algn="l"/>
              </a:tabLst>
            </a:pPr>
            <a:r>
              <a:rPr dirty="0" sz="1250" spc="15">
                <a:solidFill>
                  <a:srgbClr val="006600"/>
                </a:solidFill>
                <a:latin typeface="Times New Roman"/>
                <a:cs typeface="Times New Roman"/>
              </a:rPr>
              <a:t>–	+	</a:t>
            </a:r>
            <a:r>
              <a:rPr dirty="0" sz="1250" spc="5">
                <a:solidFill>
                  <a:srgbClr val="006600"/>
                </a:solidFill>
                <a:latin typeface="Times New Roman"/>
                <a:cs typeface="Times New Roman"/>
              </a:rPr>
              <a:t>2+	</a:t>
            </a:r>
            <a:r>
              <a:rPr dirty="0" sz="1250" spc="15">
                <a:solidFill>
                  <a:srgbClr val="006600"/>
                </a:solidFill>
                <a:latin typeface="Times New Roman"/>
                <a:cs typeface="Times New Roman"/>
              </a:rPr>
              <a:t>3+</a:t>
            </a:r>
            <a:endParaRPr sz="1250">
              <a:latin typeface="Times New Roman"/>
              <a:cs typeface="Times New Roman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22" name="object 22"/>
            <p:cNvSpPr/>
            <p:nvPr/>
          </p:nvSpPr>
          <p:spPr>
            <a:xfrm>
              <a:off x="6324600" y="4648200"/>
              <a:ext cx="1066800" cy="533400"/>
            </a:xfrm>
            <a:custGeom>
              <a:avLst/>
              <a:gdLst/>
              <a:ahLst/>
              <a:cxnLst/>
              <a:rect l="l" t="t" r="r" b="b"/>
              <a:pathLst>
                <a:path w="1066800" h="533400">
                  <a:moveTo>
                    <a:pt x="1066800" y="152400"/>
                  </a:moveTo>
                  <a:lnTo>
                    <a:pt x="381000" y="0"/>
                  </a:lnTo>
                </a:path>
                <a:path w="1066800" h="533400">
                  <a:moveTo>
                    <a:pt x="685800" y="533400"/>
                  </a:moveTo>
                  <a:lnTo>
                    <a:pt x="0" y="381000"/>
                  </a:lnTo>
                </a:path>
              </a:pathLst>
            </a:custGeom>
            <a:ln w="9344">
              <a:solidFill>
                <a:srgbClr val="0099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51</a:t>
            </a:fld>
          </a:p>
        </p:txBody>
      </p:sp>
    </p:spTree>
  </p:cSld>
  <p:clrMapOvr>
    <a:masterClrMapping/>
  </p:clrMapOvr>
  <p:transition spd="fast">
    <p:dissolv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290" y="1270"/>
            <a:ext cx="8966120" cy="59590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961129" y="6302050"/>
            <a:ext cx="1219200" cy="222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630"/>
              </a:lnSpc>
            </a:pPr>
            <a:r>
              <a:rPr dirty="0" sz="1400" spc="-5">
                <a:latin typeface="Times New Roman"/>
                <a:cs typeface="Times New Roman"/>
              </a:rPr>
              <a:t>Tro </a:t>
            </a:r>
            <a:r>
              <a:rPr dirty="0" sz="1400">
                <a:latin typeface="Times New Roman"/>
                <a:cs typeface="Times New Roman"/>
              </a:rPr>
              <a:t>- Chapter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53</a:t>
            </a:fld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0" y="0"/>
            <a:ext cx="9136380" cy="6686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961129" y="6302050"/>
            <a:ext cx="1219200" cy="222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630"/>
              </a:lnSpc>
            </a:pPr>
            <a:r>
              <a:rPr dirty="0" sz="1400" spc="-5">
                <a:latin typeface="Times New Roman"/>
                <a:cs typeface="Times New Roman"/>
              </a:rPr>
              <a:t>Tro </a:t>
            </a:r>
            <a:r>
              <a:rPr dirty="0" sz="1400">
                <a:latin typeface="Times New Roman"/>
                <a:cs typeface="Times New Roman"/>
              </a:rPr>
              <a:t>- Chapter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53</a:t>
            </a:fld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089" y="0"/>
            <a:ext cx="8893810" cy="49321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961129" y="6302050"/>
            <a:ext cx="1219200" cy="222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630"/>
              </a:lnSpc>
            </a:pPr>
            <a:r>
              <a:rPr dirty="0" sz="1400" spc="-5">
                <a:latin typeface="Times New Roman"/>
                <a:cs typeface="Times New Roman"/>
              </a:rPr>
              <a:t>Tro </a:t>
            </a:r>
            <a:r>
              <a:rPr dirty="0" sz="1400">
                <a:latin typeface="Times New Roman"/>
                <a:cs typeface="Times New Roman"/>
              </a:rPr>
              <a:t>- Chapter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53</a:t>
            </a:fld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8389" y="162559"/>
            <a:ext cx="696087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454910" marR="5080" indent="-2442210">
              <a:lnSpc>
                <a:spcPct val="100000"/>
              </a:lnSpc>
              <a:spcBef>
                <a:spcPts val="100"/>
              </a:spcBef>
            </a:pPr>
            <a:r>
              <a:rPr dirty="0" spc="-5">
                <a:latin typeface="Comic Sans MS"/>
                <a:cs typeface="Comic Sans MS"/>
              </a:rPr>
              <a:t>Redox reactions as the basis for  titrations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253490"/>
            <a:ext cx="8157209" cy="5092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999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  <a:tab pos="4738370" algn="l"/>
                <a:tab pos="6885305" algn="l"/>
              </a:tabLst>
            </a:pPr>
            <a:r>
              <a:rPr dirty="0" sz="2000" spc="-5">
                <a:latin typeface="Comic Sans MS"/>
                <a:cs typeface="Comic Sans MS"/>
              </a:rPr>
              <a:t>In one </a:t>
            </a:r>
            <a:r>
              <a:rPr dirty="0" sz="2000">
                <a:latin typeface="Comic Sans MS"/>
                <a:cs typeface="Comic Sans MS"/>
              </a:rPr>
              <a:t>situation, </a:t>
            </a:r>
            <a:r>
              <a:rPr dirty="0" sz="2000" spc="-5">
                <a:latin typeface="Comic Sans MS"/>
                <a:cs typeface="Comic Sans MS"/>
              </a:rPr>
              <a:t>the reagent itself </a:t>
            </a:r>
            <a:r>
              <a:rPr dirty="0" sz="2000">
                <a:latin typeface="Comic Sans MS"/>
                <a:cs typeface="Comic Sans MS"/>
              </a:rPr>
              <a:t>is </a:t>
            </a:r>
            <a:r>
              <a:rPr dirty="0" sz="2000" spc="-5">
                <a:latin typeface="Comic Sans MS"/>
                <a:cs typeface="Comic Sans MS"/>
              </a:rPr>
              <a:t>intensely coloured. Here in  this case the permanganate </a:t>
            </a:r>
            <a:r>
              <a:rPr dirty="0" sz="2000">
                <a:latin typeface="Comic Sans MS"/>
                <a:cs typeface="Comic Sans MS"/>
              </a:rPr>
              <a:t>ion </a:t>
            </a:r>
            <a:r>
              <a:rPr dirty="0" sz="2000" spc="-5">
                <a:latin typeface="Comic Sans MS"/>
                <a:cs typeface="Comic Sans MS"/>
              </a:rPr>
              <a:t>it </a:t>
            </a:r>
            <a:r>
              <a:rPr dirty="0" sz="2000">
                <a:latin typeface="Comic Sans MS"/>
                <a:cs typeface="Comic Sans MS"/>
              </a:rPr>
              <a:t>acts </a:t>
            </a:r>
            <a:r>
              <a:rPr dirty="0" sz="2000" spc="-5">
                <a:latin typeface="Comic Sans MS"/>
                <a:cs typeface="Comic Sans MS"/>
              </a:rPr>
              <a:t>as </a:t>
            </a:r>
            <a:r>
              <a:rPr dirty="0" sz="2000">
                <a:latin typeface="Comic Sans MS"/>
                <a:cs typeface="Comic Sans MS"/>
              </a:rPr>
              <a:t>a </a:t>
            </a:r>
            <a:r>
              <a:rPr dirty="0" sz="2000" spc="-5">
                <a:latin typeface="Comic Sans MS"/>
                <a:cs typeface="Comic Sans MS"/>
              </a:rPr>
              <a:t>self indicatorhere the  </a:t>
            </a:r>
            <a:r>
              <a:rPr dirty="0" sz="2000" spc="-10">
                <a:latin typeface="Comic Sans MS"/>
                <a:cs typeface="Comic Sans MS"/>
              </a:rPr>
              <a:t>end </a:t>
            </a:r>
            <a:r>
              <a:rPr dirty="0" sz="2000" spc="-5">
                <a:latin typeface="Comic Sans MS"/>
                <a:cs typeface="Comic Sans MS"/>
              </a:rPr>
              <a:t>point is reached after</a:t>
            </a:r>
            <a:r>
              <a:rPr dirty="0" sz="2000" spc="60">
                <a:latin typeface="Comic Sans MS"/>
                <a:cs typeface="Comic Sans MS"/>
              </a:rPr>
              <a:t> </a:t>
            </a:r>
            <a:r>
              <a:rPr dirty="0" sz="2000" spc="-5">
                <a:latin typeface="Comic Sans MS"/>
                <a:cs typeface="Comic Sans MS"/>
              </a:rPr>
              <a:t>the</a:t>
            </a:r>
            <a:r>
              <a:rPr dirty="0" sz="2000">
                <a:latin typeface="Comic Sans MS"/>
                <a:cs typeface="Comic Sans MS"/>
              </a:rPr>
              <a:t> </a:t>
            </a:r>
            <a:r>
              <a:rPr dirty="0" sz="2000" spc="-5">
                <a:latin typeface="Comic Sans MS"/>
                <a:cs typeface="Comic Sans MS"/>
              </a:rPr>
              <a:t>vlast	of</a:t>
            </a:r>
            <a:r>
              <a:rPr dirty="0" sz="2000" spc="10">
                <a:latin typeface="Comic Sans MS"/>
                <a:cs typeface="Comic Sans MS"/>
              </a:rPr>
              <a:t> </a:t>
            </a:r>
            <a:r>
              <a:rPr dirty="0" sz="2000" spc="-5">
                <a:latin typeface="Comic Sans MS"/>
                <a:cs typeface="Comic Sans MS"/>
              </a:rPr>
              <a:t>the</a:t>
            </a:r>
            <a:r>
              <a:rPr dirty="0" sz="2000">
                <a:latin typeface="Comic Sans MS"/>
                <a:cs typeface="Comic Sans MS"/>
              </a:rPr>
              <a:t> </a:t>
            </a:r>
            <a:r>
              <a:rPr dirty="0" sz="2000" spc="-5">
                <a:latin typeface="Comic Sans MS"/>
                <a:cs typeface="Comic Sans MS"/>
              </a:rPr>
              <a:t>reductant	is</a:t>
            </a:r>
            <a:r>
              <a:rPr dirty="0" sz="2000" spc="-70">
                <a:latin typeface="Comic Sans MS"/>
                <a:cs typeface="Comic Sans MS"/>
              </a:rPr>
              <a:t> </a:t>
            </a:r>
            <a:r>
              <a:rPr dirty="0" sz="2000" spc="-5">
                <a:latin typeface="Comic Sans MS"/>
                <a:cs typeface="Comic Sans MS"/>
              </a:rPr>
              <a:t>oxidised  and the first lasting tinge of pink </a:t>
            </a:r>
            <a:r>
              <a:rPr dirty="0" sz="2000">
                <a:latin typeface="Comic Sans MS"/>
                <a:cs typeface="Comic Sans MS"/>
              </a:rPr>
              <a:t>colour </a:t>
            </a:r>
            <a:r>
              <a:rPr dirty="0" sz="2000" spc="-10">
                <a:latin typeface="Comic Sans MS"/>
                <a:cs typeface="Comic Sans MS"/>
              </a:rPr>
              <a:t>appears </a:t>
            </a:r>
            <a:r>
              <a:rPr dirty="0" sz="2000" spc="-5">
                <a:latin typeface="Comic Sans MS"/>
                <a:cs typeface="Comic Sans MS"/>
              </a:rPr>
              <a:t>at </a:t>
            </a:r>
            <a:r>
              <a:rPr dirty="0" sz="2000">
                <a:latin typeface="Comic Sans MS"/>
                <a:cs typeface="Comic Sans MS"/>
              </a:rPr>
              <a:t>low  </a:t>
            </a:r>
            <a:r>
              <a:rPr dirty="0" sz="2000" spc="-5">
                <a:latin typeface="Comic Sans MS"/>
                <a:cs typeface="Comic Sans MS"/>
              </a:rPr>
              <a:t>concentration.</a:t>
            </a:r>
            <a:endParaRPr sz="2000">
              <a:latin typeface="Comic Sans MS"/>
              <a:cs typeface="Comic Sans MS"/>
            </a:endParaRPr>
          </a:p>
          <a:p>
            <a:pPr marL="355600" marR="18415" indent="-342900">
              <a:lnSpc>
                <a:spcPct val="99800"/>
              </a:lnSpc>
              <a:spcBef>
                <a:spcPts val="51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omic Sans MS"/>
                <a:cs typeface="Comic Sans MS"/>
              </a:rPr>
              <a:t>This ensures minimal overshoot in </a:t>
            </a:r>
            <a:r>
              <a:rPr dirty="0" sz="2000">
                <a:latin typeface="Comic Sans MS"/>
                <a:cs typeface="Comic Sans MS"/>
              </a:rPr>
              <a:t>colour </a:t>
            </a:r>
            <a:r>
              <a:rPr dirty="0" sz="2000" spc="-5">
                <a:latin typeface="Comic Sans MS"/>
                <a:cs typeface="Comic Sans MS"/>
              </a:rPr>
              <a:t>beyond the equivalence  point </a:t>
            </a:r>
            <a:r>
              <a:rPr dirty="0" sz="2000">
                <a:latin typeface="Comic Sans MS"/>
                <a:cs typeface="Comic Sans MS"/>
              </a:rPr>
              <a:t>, </a:t>
            </a:r>
            <a:r>
              <a:rPr dirty="0" sz="2000" spc="-5">
                <a:latin typeface="Comic Sans MS"/>
                <a:cs typeface="Comic Sans MS"/>
              </a:rPr>
              <a:t>the point where the reductant and the oxidant are equal </a:t>
            </a:r>
            <a:r>
              <a:rPr dirty="0" sz="2000">
                <a:latin typeface="Comic Sans MS"/>
                <a:cs typeface="Comic Sans MS"/>
              </a:rPr>
              <a:t>in  </a:t>
            </a:r>
            <a:r>
              <a:rPr dirty="0" sz="2000" spc="-5">
                <a:latin typeface="Comic Sans MS"/>
                <a:cs typeface="Comic Sans MS"/>
              </a:rPr>
              <a:t>terms </a:t>
            </a:r>
            <a:r>
              <a:rPr dirty="0" sz="2000">
                <a:latin typeface="Comic Sans MS"/>
                <a:cs typeface="Comic Sans MS"/>
              </a:rPr>
              <a:t>of </a:t>
            </a:r>
            <a:r>
              <a:rPr dirty="0" sz="2000" spc="-5">
                <a:latin typeface="Comic Sans MS"/>
                <a:cs typeface="Comic Sans MS"/>
              </a:rPr>
              <a:t>their </a:t>
            </a:r>
            <a:r>
              <a:rPr dirty="0" sz="2000">
                <a:latin typeface="Comic Sans MS"/>
                <a:cs typeface="Comic Sans MS"/>
              </a:rPr>
              <a:t>mole</a:t>
            </a:r>
            <a:r>
              <a:rPr dirty="0" sz="2000" spc="-25">
                <a:latin typeface="Comic Sans MS"/>
                <a:cs typeface="Comic Sans MS"/>
              </a:rPr>
              <a:t> </a:t>
            </a:r>
            <a:r>
              <a:rPr dirty="0" sz="2000" spc="-5">
                <a:latin typeface="Comic Sans MS"/>
                <a:cs typeface="Comic Sans MS"/>
              </a:rPr>
              <a:t>stoichiometry.</a:t>
            </a:r>
            <a:endParaRPr sz="2000">
              <a:latin typeface="Comic Sans MS"/>
              <a:cs typeface="Comic Sans MS"/>
            </a:endParaRPr>
          </a:p>
          <a:p>
            <a:pPr marL="355600" marR="48260" indent="-342900">
              <a:lnSpc>
                <a:spcPct val="100000"/>
              </a:lnSpc>
              <a:spcBef>
                <a:spcPts val="509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omic Sans MS"/>
                <a:cs typeface="Comic Sans MS"/>
              </a:rPr>
              <a:t>if there </a:t>
            </a:r>
            <a:r>
              <a:rPr dirty="0" sz="2000">
                <a:latin typeface="Comic Sans MS"/>
                <a:cs typeface="Comic Sans MS"/>
              </a:rPr>
              <a:t>is </a:t>
            </a:r>
            <a:r>
              <a:rPr dirty="0" sz="2000" spc="-5">
                <a:latin typeface="Comic Sans MS"/>
                <a:cs typeface="Comic Sans MS"/>
              </a:rPr>
              <a:t>no dramatic </a:t>
            </a:r>
            <a:r>
              <a:rPr dirty="0" sz="2000">
                <a:latin typeface="Comic Sans MS"/>
                <a:cs typeface="Comic Sans MS"/>
              </a:rPr>
              <a:t>auto-colour </a:t>
            </a:r>
            <a:r>
              <a:rPr dirty="0" sz="2000" spc="-5">
                <a:latin typeface="Comic Sans MS"/>
                <a:cs typeface="Comic Sans MS"/>
              </a:rPr>
              <a:t>change there are indicators  which </a:t>
            </a:r>
            <a:r>
              <a:rPr dirty="0" sz="2000">
                <a:latin typeface="Comic Sans MS"/>
                <a:cs typeface="Comic Sans MS"/>
              </a:rPr>
              <a:t>are </a:t>
            </a:r>
            <a:r>
              <a:rPr dirty="0" sz="2000" spc="-5">
                <a:latin typeface="Comic Sans MS"/>
                <a:cs typeface="Comic Sans MS"/>
              </a:rPr>
              <a:t>oxidised immediately after the last bit </a:t>
            </a:r>
            <a:r>
              <a:rPr dirty="0" sz="2000">
                <a:latin typeface="Comic Sans MS"/>
                <a:cs typeface="Comic Sans MS"/>
              </a:rPr>
              <a:t>of </a:t>
            </a:r>
            <a:r>
              <a:rPr dirty="0" sz="2000" spc="-5">
                <a:latin typeface="Comic Sans MS"/>
                <a:cs typeface="Comic Sans MS"/>
              </a:rPr>
              <a:t>the reactant  is consumed, producing </a:t>
            </a:r>
            <a:r>
              <a:rPr dirty="0" sz="2000">
                <a:latin typeface="Comic Sans MS"/>
                <a:cs typeface="Comic Sans MS"/>
              </a:rPr>
              <a:t>a </a:t>
            </a:r>
            <a:r>
              <a:rPr dirty="0" sz="2000" spc="-5">
                <a:latin typeface="Comic Sans MS"/>
                <a:cs typeface="Comic Sans MS"/>
              </a:rPr>
              <a:t>dramatic </a:t>
            </a:r>
            <a:r>
              <a:rPr dirty="0" sz="2000">
                <a:latin typeface="Comic Sans MS"/>
                <a:cs typeface="Comic Sans MS"/>
              </a:rPr>
              <a:t>colour </a:t>
            </a:r>
            <a:r>
              <a:rPr dirty="0" sz="2000" spc="-5">
                <a:latin typeface="Comic Sans MS"/>
                <a:cs typeface="Comic Sans MS"/>
              </a:rPr>
              <a:t>change. The best  example is afforded by</a:t>
            </a:r>
            <a:endParaRPr sz="2000">
              <a:latin typeface="Comic Sans MS"/>
              <a:cs typeface="Comic Sans MS"/>
            </a:endParaRPr>
          </a:p>
          <a:p>
            <a:pPr marL="355600" marR="327025" indent="-342900">
              <a:lnSpc>
                <a:spcPct val="99900"/>
              </a:lnSpc>
              <a:spcBef>
                <a:spcPts val="51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omic Sans MS"/>
                <a:cs typeface="Comic Sans MS"/>
              </a:rPr>
              <a:t>Dichromate </a:t>
            </a:r>
            <a:r>
              <a:rPr dirty="0" sz="2000">
                <a:latin typeface="Comic Sans MS"/>
                <a:cs typeface="Comic Sans MS"/>
              </a:rPr>
              <a:t>salt , </a:t>
            </a:r>
            <a:r>
              <a:rPr dirty="0" sz="2000" spc="-5">
                <a:latin typeface="Comic Sans MS"/>
                <a:cs typeface="Comic Sans MS"/>
              </a:rPr>
              <a:t>which </a:t>
            </a:r>
            <a:r>
              <a:rPr dirty="0" sz="2000">
                <a:latin typeface="Comic Sans MS"/>
                <a:cs typeface="Comic Sans MS"/>
              </a:rPr>
              <a:t>is </a:t>
            </a:r>
            <a:r>
              <a:rPr dirty="0" sz="2000" spc="-5">
                <a:latin typeface="Comic Sans MS"/>
                <a:cs typeface="Comic Sans MS"/>
              </a:rPr>
              <a:t>not </a:t>
            </a:r>
            <a:r>
              <a:rPr dirty="0" sz="2000">
                <a:latin typeface="Comic Sans MS"/>
                <a:cs typeface="Comic Sans MS"/>
              </a:rPr>
              <a:t>a </a:t>
            </a:r>
            <a:r>
              <a:rPr dirty="0" sz="2000" spc="-5">
                <a:latin typeface="Comic Sans MS"/>
                <a:cs typeface="Comic Sans MS"/>
              </a:rPr>
              <a:t>self indicator, </a:t>
            </a:r>
            <a:r>
              <a:rPr dirty="0" sz="2000">
                <a:latin typeface="Comic Sans MS"/>
                <a:cs typeface="Comic Sans MS"/>
              </a:rPr>
              <a:t>but </a:t>
            </a:r>
            <a:r>
              <a:rPr dirty="0" sz="2000" spc="-5">
                <a:latin typeface="Comic Sans MS"/>
                <a:cs typeface="Comic Sans MS"/>
              </a:rPr>
              <a:t>oxidises the  indicator substance diphenylamine </a:t>
            </a:r>
            <a:r>
              <a:rPr dirty="0" sz="2000">
                <a:latin typeface="Comic Sans MS"/>
                <a:cs typeface="Comic Sans MS"/>
              </a:rPr>
              <a:t>just </a:t>
            </a:r>
            <a:r>
              <a:rPr dirty="0" sz="2000" spc="-5">
                <a:latin typeface="Comic Sans MS"/>
                <a:cs typeface="Comic Sans MS"/>
              </a:rPr>
              <a:t>after the equivalence  point to produce an intense </a:t>
            </a:r>
            <a:r>
              <a:rPr dirty="0" sz="2000">
                <a:latin typeface="Comic Sans MS"/>
                <a:cs typeface="Comic Sans MS"/>
              </a:rPr>
              <a:t>blue colour, </a:t>
            </a:r>
            <a:r>
              <a:rPr dirty="0" sz="2000" spc="-5">
                <a:latin typeface="Comic Sans MS"/>
                <a:cs typeface="Comic Sans MS"/>
              </a:rPr>
              <a:t>thus signaling the end  point.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6385559"/>
            <a:ext cx="734377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omic Sans MS"/>
                <a:cs typeface="Comic Sans MS"/>
              </a:rPr>
              <a:t>There </a:t>
            </a:r>
            <a:r>
              <a:rPr dirty="0" sz="2000">
                <a:latin typeface="Comic Sans MS"/>
                <a:cs typeface="Comic Sans MS"/>
              </a:rPr>
              <a:t>is </a:t>
            </a:r>
            <a:r>
              <a:rPr dirty="0" sz="2000" spc="-5">
                <a:latin typeface="Comic Sans MS"/>
                <a:cs typeface="Comic Sans MS"/>
              </a:rPr>
              <a:t>yet another method which is interesting and</a:t>
            </a:r>
            <a:r>
              <a:rPr dirty="0" sz="2000" spc="30">
                <a:latin typeface="Comic Sans MS"/>
                <a:cs typeface="Comic Sans MS"/>
              </a:rPr>
              <a:t> </a:t>
            </a:r>
            <a:r>
              <a:rPr dirty="0" sz="2000">
                <a:latin typeface="Comic Sans MS"/>
                <a:cs typeface="Comic Sans MS"/>
              </a:rPr>
              <a:t>quite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6440" y="6689090"/>
            <a:ext cx="781812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Comic Sans MS"/>
                <a:cs typeface="Comic Sans MS"/>
              </a:rPr>
              <a:t>common. </a:t>
            </a:r>
            <a:r>
              <a:rPr dirty="0" sz="2000">
                <a:latin typeface="Comic Sans MS"/>
                <a:cs typeface="Comic Sans MS"/>
              </a:rPr>
              <a:t>Its use </a:t>
            </a:r>
            <a:r>
              <a:rPr dirty="0" sz="2000" spc="-5">
                <a:latin typeface="Comic Sans MS"/>
                <a:cs typeface="Comic Sans MS"/>
              </a:rPr>
              <a:t>is restricted </a:t>
            </a:r>
            <a:r>
              <a:rPr dirty="0" sz="2000">
                <a:latin typeface="Comic Sans MS"/>
                <a:cs typeface="Comic Sans MS"/>
              </a:rPr>
              <a:t>to </a:t>
            </a:r>
            <a:r>
              <a:rPr dirty="0" sz="2000" spc="-5">
                <a:latin typeface="Comic Sans MS"/>
                <a:cs typeface="Comic Sans MS"/>
              </a:rPr>
              <a:t>those reagents which are able</a:t>
            </a:r>
            <a:r>
              <a:rPr dirty="0" sz="2000" spc="40">
                <a:latin typeface="Comic Sans MS"/>
                <a:cs typeface="Comic Sans MS"/>
              </a:rPr>
              <a:t> </a:t>
            </a:r>
            <a:r>
              <a:rPr dirty="0" sz="2000">
                <a:latin typeface="Comic Sans MS"/>
                <a:cs typeface="Comic Sans MS"/>
              </a:rPr>
              <a:t>to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36280" y="6342379"/>
            <a:ext cx="22352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56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590" y="72390"/>
            <a:ext cx="7931784" cy="442849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Times New Roman"/>
                <a:cs typeface="Times New Roman"/>
              </a:rPr>
              <a:t>For example,</a:t>
            </a:r>
            <a:endParaRPr sz="2400">
              <a:latin typeface="Times New Roman"/>
              <a:cs typeface="Times New Roman"/>
            </a:endParaRPr>
          </a:p>
          <a:p>
            <a:pPr marL="355600" marR="101600" indent="-342900">
              <a:lnSpc>
                <a:spcPct val="100000"/>
              </a:lnSpc>
              <a:spcBef>
                <a:spcPts val="600"/>
              </a:spcBef>
              <a:tabLst>
                <a:tab pos="1696085" algn="l"/>
                <a:tab pos="3091180" algn="l"/>
                <a:tab pos="3992879" algn="l"/>
              </a:tabLst>
            </a:pPr>
            <a:r>
              <a:rPr dirty="0" sz="2400">
                <a:latin typeface="Times New Roman"/>
                <a:cs typeface="Times New Roman"/>
              </a:rPr>
              <a:t>This</a:t>
            </a:r>
            <a:r>
              <a:rPr dirty="0" sz="2400" spc="-5">
                <a:latin typeface="Times New Roman"/>
                <a:cs typeface="Times New Roman"/>
              </a:rPr>
              <a:t> method	</a:t>
            </a:r>
            <a:r>
              <a:rPr dirty="0" sz="2400">
                <a:latin typeface="Times New Roman"/>
                <a:cs typeface="Times New Roman"/>
              </a:rPr>
              <a:t>relies on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facts	</a:t>
            </a:r>
            <a:r>
              <a:rPr dirty="0" sz="2400">
                <a:latin typeface="Times New Roman"/>
                <a:cs typeface="Times New Roman"/>
              </a:rPr>
              <a:t>iodine gives an intense blue  colour starch and has	very </a:t>
            </a:r>
            <a:r>
              <a:rPr dirty="0" sz="2400" spc="-5">
                <a:latin typeface="Times New Roman"/>
                <a:cs typeface="Times New Roman"/>
              </a:rPr>
              <a:t>specific </a:t>
            </a:r>
            <a:r>
              <a:rPr dirty="0" sz="2400">
                <a:latin typeface="Times New Roman"/>
                <a:cs typeface="Times New Roman"/>
              </a:rPr>
              <a:t>reaction </a:t>
            </a:r>
            <a:r>
              <a:rPr dirty="0" sz="2400" spc="-5">
                <a:latin typeface="Times New Roman"/>
                <a:cs typeface="Times New Roman"/>
              </a:rPr>
              <a:t>with </a:t>
            </a:r>
            <a:r>
              <a:rPr dirty="0" sz="2400">
                <a:latin typeface="Times New Roman"/>
                <a:cs typeface="Times New Roman"/>
              </a:rPr>
              <a:t>thiosuphate  ion </a:t>
            </a:r>
            <a:r>
              <a:rPr dirty="0" sz="2400" spc="-5">
                <a:latin typeface="Times New Roman"/>
                <a:cs typeface="Times New Roman"/>
              </a:rPr>
              <a:t>which </a:t>
            </a:r>
            <a:r>
              <a:rPr dirty="0" sz="2400">
                <a:latin typeface="Times New Roman"/>
                <a:cs typeface="Times New Roman"/>
              </a:rPr>
              <a:t>is too a redox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reaction.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196465" algn="l"/>
              </a:tabLst>
            </a:pPr>
            <a:r>
              <a:rPr dirty="0" sz="2400">
                <a:latin typeface="Times New Roman"/>
                <a:cs typeface="Times New Roman"/>
              </a:rPr>
              <a:t>Iodide</a:t>
            </a:r>
            <a:r>
              <a:rPr dirty="0" sz="2400" spc="-5">
                <a:latin typeface="Times New Roman"/>
                <a:cs typeface="Times New Roman"/>
              </a:rPr>
              <a:t> remains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	</a:t>
            </a:r>
            <a:r>
              <a:rPr dirty="0" sz="2400" spc="-5">
                <a:latin typeface="Times New Roman"/>
                <a:cs typeface="Times New Roman"/>
              </a:rPr>
              <a:t>solution </a:t>
            </a:r>
            <a:r>
              <a:rPr dirty="0" sz="2400">
                <a:latin typeface="Times New Roman"/>
                <a:cs typeface="Times New Roman"/>
              </a:rPr>
              <a:t>containing </a:t>
            </a:r>
            <a:r>
              <a:rPr dirty="0" sz="2400" spc="-5">
                <a:latin typeface="Times New Roman"/>
                <a:cs typeface="Times New Roman"/>
              </a:rPr>
              <a:t>KI </a:t>
            </a:r>
            <a:r>
              <a:rPr dirty="0" sz="2400">
                <a:latin typeface="Times New Roman"/>
                <a:cs typeface="Times New Roman"/>
              </a:rPr>
              <a:t>or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KI3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90"/>
              </a:spcBef>
              <a:tabLst>
                <a:tab pos="6245860" algn="l"/>
              </a:tabLst>
            </a:pPr>
            <a:r>
              <a:rPr dirty="0" sz="2400" spc="-5">
                <a:latin typeface="Times New Roman"/>
                <a:cs typeface="Times New Roman"/>
              </a:rPr>
              <a:t>On </a:t>
            </a:r>
            <a:r>
              <a:rPr dirty="0" sz="2400">
                <a:latin typeface="Times New Roman"/>
                <a:cs typeface="Times New Roman"/>
              </a:rPr>
              <a:t>addition of starch </a:t>
            </a:r>
            <a:r>
              <a:rPr dirty="0" sz="2400" spc="-5">
                <a:latin typeface="Times New Roman"/>
                <a:cs typeface="Times New Roman"/>
              </a:rPr>
              <a:t>after </a:t>
            </a:r>
            <a:r>
              <a:rPr dirty="0" sz="2400">
                <a:latin typeface="Times New Roman"/>
                <a:cs typeface="Times New Roman"/>
              </a:rPr>
              <a:t>the liberation</a:t>
            </a:r>
            <a:r>
              <a:rPr dirty="0" sz="2400" spc="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of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iodide	</a:t>
            </a:r>
            <a:r>
              <a:rPr dirty="0" sz="2400" spc="-5">
                <a:latin typeface="Times New Roman"/>
                <a:cs typeface="Times New Roman"/>
              </a:rPr>
              <a:t>from </a:t>
            </a:r>
            <a:r>
              <a:rPr dirty="0" sz="2400">
                <a:latin typeface="Times New Roman"/>
                <a:cs typeface="Times New Roman"/>
              </a:rPr>
              <a:t>the  reaction of </a:t>
            </a:r>
            <a:r>
              <a:rPr dirty="0" sz="2400" spc="-5">
                <a:latin typeface="Times New Roman"/>
                <a:cs typeface="Times New Roman"/>
              </a:rPr>
              <a:t>Cu </a:t>
            </a:r>
            <a:r>
              <a:rPr dirty="0" sz="2400">
                <a:latin typeface="Times New Roman"/>
                <a:cs typeface="Times New Roman"/>
              </a:rPr>
              <a:t>2+ ions on iodide ions , an intense blue colour  </a:t>
            </a:r>
            <a:r>
              <a:rPr dirty="0" sz="2400" spc="-5">
                <a:latin typeface="Times New Roman"/>
                <a:cs typeface="Times New Roman"/>
              </a:rPr>
              <a:t>appears </a:t>
            </a:r>
            <a:r>
              <a:rPr dirty="0" sz="2400">
                <a:latin typeface="Times New Roman"/>
                <a:cs typeface="Times New Roman"/>
              </a:rPr>
              <a:t>, this colour </a:t>
            </a:r>
            <a:r>
              <a:rPr dirty="0" sz="2400" spc="-5">
                <a:latin typeface="Times New Roman"/>
                <a:cs typeface="Times New Roman"/>
              </a:rPr>
              <a:t>disappears as </a:t>
            </a:r>
            <a:r>
              <a:rPr dirty="0" sz="2400">
                <a:latin typeface="Times New Roman"/>
                <a:cs typeface="Times New Roman"/>
              </a:rPr>
              <a:t>soon as iodine is </a:t>
            </a:r>
            <a:r>
              <a:rPr dirty="0" sz="2400" spc="-5">
                <a:latin typeface="Times New Roman"/>
                <a:cs typeface="Times New Roman"/>
              </a:rPr>
              <a:t>consumed  </a:t>
            </a:r>
            <a:r>
              <a:rPr dirty="0" sz="2400">
                <a:latin typeface="Times New Roman"/>
                <a:cs typeface="Times New Roman"/>
              </a:rPr>
              <a:t>by </a:t>
            </a:r>
            <a:r>
              <a:rPr dirty="0" sz="2400" spc="-5">
                <a:latin typeface="Times New Roman"/>
                <a:cs typeface="Times New Roman"/>
              </a:rPr>
              <a:t>thiosuphate </a:t>
            </a:r>
            <a:r>
              <a:rPr dirty="0" sz="2400">
                <a:latin typeface="Times New Roman"/>
                <a:cs typeface="Times New Roman"/>
              </a:rPr>
              <a:t>ions . Thus the end point can be tracked </a:t>
            </a:r>
            <a:r>
              <a:rPr dirty="0" sz="2400" spc="-5">
                <a:latin typeface="Times New Roman"/>
                <a:cs typeface="Times New Roman"/>
              </a:rPr>
              <a:t>easily  </a:t>
            </a:r>
            <a:r>
              <a:rPr dirty="0" sz="2400">
                <a:latin typeface="Times New Roman"/>
                <a:cs typeface="Times New Roman"/>
              </a:rPr>
              <a:t>by </a:t>
            </a:r>
            <a:r>
              <a:rPr dirty="0" sz="2400" spc="-5">
                <a:latin typeface="Times New Roman"/>
                <a:cs typeface="Times New Roman"/>
              </a:rPr>
              <a:t>stoichiometric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calculations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76259" y="6282690"/>
            <a:ext cx="2044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Times New Roman"/>
                <a:cs typeface="Times New Roman"/>
              </a:rPr>
              <a:t>5</a:t>
            </a:r>
            <a:r>
              <a:rPr dirty="0" sz="140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54904" y="1792242"/>
            <a:ext cx="2755027" cy="3413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76259" y="6282690"/>
            <a:ext cx="2044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Times New Roman"/>
                <a:cs typeface="Times New Roman"/>
              </a:rPr>
              <a:t>5</a:t>
            </a:r>
            <a:r>
              <a:rPr dirty="0" sz="140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02830" y="293370"/>
            <a:ext cx="306070" cy="6352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0010">
              <a:lnSpc>
                <a:spcPts val="1914"/>
              </a:lnSpc>
              <a:spcBef>
                <a:spcPts val="100"/>
              </a:spcBef>
            </a:pP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K</a:t>
            </a:r>
            <a:endParaRPr sz="1600">
              <a:latin typeface="Times New Roman"/>
              <a:cs typeface="Times New Roman"/>
            </a:endParaRPr>
          </a:p>
          <a:p>
            <a:pPr marL="40640" marR="33020">
              <a:lnSpc>
                <a:spcPts val="1920"/>
              </a:lnSpc>
              <a:spcBef>
                <a:spcPts val="60"/>
              </a:spcBef>
            </a:pPr>
            <a:r>
              <a:rPr dirty="0" sz="1600" spc="-1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a  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Sr</a:t>
            </a:r>
            <a:endParaRPr sz="1600">
              <a:latin typeface="Times New Roman"/>
              <a:cs typeface="Times New Roman"/>
            </a:endParaRPr>
          </a:p>
          <a:p>
            <a:pPr marL="34290" marR="27305" indent="6350">
              <a:lnSpc>
                <a:spcPts val="1910"/>
              </a:lnSpc>
              <a:spcBef>
                <a:spcPts val="5"/>
              </a:spcBef>
            </a:pPr>
            <a:r>
              <a:rPr dirty="0" sz="1600" spc="-1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a  </a:t>
            </a:r>
            <a:r>
              <a:rPr dirty="0" sz="1600" spc="-1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1600">
              <a:latin typeface="Times New Roman"/>
              <a:cs typeface="Times New Roman"/>
            </a:endParaRPr>
          </a:p>
          <a:p>
            <a:pPr marL="52069" indent="-39370">
              <a:lnSpc>
                <a:spcPts val="1860"/>
              </a:lnSpc>
            </a:pPr>
            <a:r>
              <a:rPr dirty="0" sz="1600" spc="-15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39370">
              <a:lnSpc>
                <a:spcPct val="100000"/>
              </a:lnSpc>
            </a:pP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Al  </a:t>
            </a:r>
            <a:r>
              <a:rPr dirty="0" sz="1600" spc="-15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n  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Zn  </a:t>
            </a: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Cr  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Fe  </a:t>
            </a: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Cd  Co  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Ni  Sn  Pb  </a:t>
            </a:r>
            <a:r>
              <a:rPr dirty="0" sz="1600">
                <a:solidFill>
                  <a:srgbClr val="006600"/>
                </a:solidFill>
                <a:latin typeface="Times New Roman"/>
                <a:cs typeface="Times New Roman"/>
              </a:rPr>
              <a:t>H</a:t>
            </a:r>
            <a:endParaRPr sz="1600">
              <a:latin typeface="Times New Roman"/>
              <a:cs typeface="Times New Roman"/>
            </a:endParaRPr>
          </a:p>
          <a:p>
            <a:pPr marL="40640" marR="32384" indent="5080">
              <a:lnSpc>
                <a:spcPts val="1920"/>
              </a:lnSpc>
              <a:spcBef>
                <a:spcPts val="15"/>
              </a:spcBef>
            </a:pP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Sb  </a:t>
            </a:r>
            <a:r>
              <a:rPr dirty="0" sz="1600" spc="-1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  <a:p>
            <a:pPr marL="34290" marR="26670" indent="22860">
              <a:lnSpc>
                <a:spcPts val="1910"/>
              </a:lnSpc>
              <a:spcBef>
                <a:spcPts val="10"/>
              </a:spcBef>
            </a:pP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Bi  Cu</a:t>
            </a:r>
            <a:endParaRPr sz="1600">
              <a:latin typeface="Times New Roman"/>
              <a:cs typeface="Times New Roman"/>
            </a:endParaRPr>
          </a:p>
          <a:p>
            <a:pPr marL="29209">
              <a:lnSpc>
                <a:spcPts val="1860"/>
              </a:lnSpc>
            </a:pP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Hg</a:t>
            </a:r>
            <a:endParaRPr sz="1600">
              <a:latin typeface="Times New Roman"/>
              <a:cs typeface="Times New Roman"/>
            </a:endParaRPr>
          </a:p>
          <a:p>
            <a:pPr algn="just" marL="29209" marR="20955">
              <a:lnSpc>
                <a:spcPct val="100000"/>
              </a:lnSpc>
            </a:pPr>
            <a:r>
              <a:rPr dirty="0" sz="1600" spc="-1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g  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Pd  Pt  </a:t>
            </a:r>
            <a:r>
              <a:rPr dirty="0" sz="1600" spc="-1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56219" y="20319"/>
            <a:ext cx="123190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displace</a:t>
            </a:r>
            <a:r>
              <a:rPr dirty="0" sz="2000" spc="-5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1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dirty="0" baseline="-24154" sz="1725" spc="15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baseline="-24154" sz="1725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786369" y="377190"/>
            <a:ext cx="615950" cy="1065530"/>
            <a:chOff x="7786369" y="377190"/>
            <a:chExt cx="615950" cy="1065530"/>
          </a:xfrm>
        </p:grpSpPr>
        <p:sp>
          <p:nvSpPr>
            <p:cNvPr id="6" name="object 6"/>
            <p:cNvSpPr/>
            <p:nvPr/>
          </p:nvSpPr>
          <p:spPr>
            <a:xfrm>
              <a:off x="7857489" y="414020"/>
              <a:ext cx="538480" cy="0"/>
            </a:xfrm>
            <a:custGeom>
              <a:avLst/>
              <a:gdLst/>
              <a:ahLst/>
              <a:cxnLst/>
              <a:rect l="l" t="t" r="r" b="b"/>
              <a:pathLst>
                <a:path w="538479" h="0">
                  <a:moveTo>
                    <a:pt x="0" y="0"/>
                  </a:moveTo>
                  <a:lnTo>
                    <a:pt x="538479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7786369" y="377190"/>
              <a:ext cx="76200" cy="74930"/>
            </a:xfrm>
            <a:custGeom>
              <a:avLst/>
              <a:gdLst/>
              <a:ahLst/>
              <a:cxnLst/>
              <a:rect l="l" t="t" r="r" b="b"/>
              <a:pathLst>
                <a:path w="76200" h="74929">
                  <a:moveTo>
                    <a:pt x="76200" y="0"/>
                  </a:moveTo>
                  <a:lnTo>
                    <a:pt x="0" y="36830"/>
                  </a:lnTo>
                  <a:lnTo>
                    <a:pt x="76200" y="7493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8395969" y="414020"/>
              <a:ext cx="0" cy="990600"/>
            </a:xfrm>
            <a:custGeom>
              <a:avLst/>
              <a:gdLst/>
              <a:ahLst/>
              <a:cxnLst/>
              <a:rect l="l" t="t" r="r" b="b"/>
              <a:pathLst>
                <a:path w="0" h="990600">
                  <a:moveTo>
                    <a:pt x="0" y="0"/>
                  </a:moveTo>
                  <a:lnTo>
                    <a:pt x="0" y="99060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7933689" y="1404620"/>
              <a:ext cx="462280" cy="0"/>
            </a:xfrm>
            <a:custGeom>
              <a:avLst/>
              <a:gdLst/>
              <a:ahLst/>
              <a:cxnLst/>
              <a:rect l="l" t="t" r="r" b="b"/>
              <a:pathLst>
                <a:path w="462279" h="0">
                  <a:moveTo>
                    <a:pt x="462279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7862569" y="1367790"/>
              <a:ext cx="76200" cy="74930"/>
            </a:xfrm>
            <a:custGeom>
              <a:avLst/>
              <a:gdLst/>
              <a:ahLst/>
              <a:cxnLst/>
              <a:rect l="l" t="t" r="r" b="b"/>
              <a:pathLst>
                <a:path w="76200" h="74930">
                  <a:moveTo>
                    <a:pt x="76200" y="0"/>
                  </a:moveTo>
                  <a:lnTo>
                    <a:pt x="0" y="36830"/>
                  </a:lnTo>
                  <a:lnTo>
                    <a:pt x="76200" y="7493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7862569" y="499109"/>
            <a:ext cx="520700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9933"/>
                </a:solidFill>
                <a:latin typeface="Times New Roman"/>
                <a:cs typeface="Times New Roman"/>
              </a:rPr>
              <a:t>from  cold  </a:t>
            </a:r>
            <a:r>
              <a:rPr dirty="0" sz="1800" spc="-5">
                <a:solidFill>
                  <a:srgbClr val="FF9933"/>
                </a:solidFill>
                <a:latin typeface="Times New Roman"/>
                <a:cs typeface="Times New Roman"/>
              </a:rPr>
              <a:t>H</a:t>
            </a:r>
            <a:r>
              <a:rPr dirty="0" baseline="-23809" sz="1575" spc="-7">
                <a:solidFill>
                  <a:srgbClr val="FF9933"/>
                </a:solidFill>
                <a:latin typeface="Times New Roman"/>
                <a:cs typeface="Times New Roman"/>
              </a:rPr>
              <a:t>2</a:t>
            </a:r>
            <a:r>
              <a:rPr dirty="0" sz="1800" spc="-5">
                <a:solidFill>
                  <a:srgbClr val="FF9933"/>
                </a:solidFill>
                <a:latin typeface="Times New Roman"/>
                <a:cs typeface="Times New Roman"/>
              </a:rPr>
              <a:t>O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7786369" y="407730"/>
            <a:ext cx="920750" cy="3702050"/>
            <a:chOff x="7786369" y="407730"/>
            <a:chExt cx="920750" cy="3702050"/>
          </a:xfrm>
        </p:grpSpPr>
        <p:sp>
          <p:nvSpPr>
            <p:cNvPr id="13" name="object 13"/>
            <p:cNvSpPr/>
            <p:nvPr/>
          </p:nvSpPr>
          <p:spPr>
            <a:xfrm>
              <a:off x="8319769" y="414020"/>
              <a:ext cx="228600" cy="2667000"/>
            </a:xfrm>
            <a:custGeom>
              <a:avLst/>
              <a:gdLst/>
              <a:ahLst/>
              <a:cxnLst/>
              <a:rect l="l" t="t" r="r" b="b"/>
              <a:pathLst>
                <a:path w="228600" h="2667000">
                  <a:moveTo>
                    <a:pt x="0" y="0"/>
                  </a:moveTo>
                  <a:lnTo>
                    <a:pt x="76200" y="0"/>
                  </a:lnTo>
                </a:path>
                <a:path w="228600" h="2667000">
                  <a:moveTo>
                    <a:pt x="76200" y="0"/>
                  </a:moveTo>
                  <a:lnTo>
                    <a:pt x="228600" y="0"/>
                  </a:lnTo>
                </a:path>
                <a:path w="228600" h="2667000">
                  <a:moveTo>
                    <a:pt x="228600" y="0"/>
                  </a:moveTo>
                  <a:lnTo>
                    <a:pt x="228600" y="266700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7857489" y="3081020"/>
              <a:ext cx="690880" cy="0"/>
            </a:xfrm>
            <a:custGeom>
              <a:avLst/>
              <a:gdLst/>
              <a:ahLst/>
              <a:cxnLst/>
              <a:rect l="l" t="t" r="r" b="b"/>
              <a:pathLst>
                <a:path w="690879" h="0">
                  <a:moveTo>
                    <a:pt x="690879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7786369" y="304292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8548369" y="414020"/>
              <a:ext cx="152400" cy="3657600"/>
            </a:xfrm>
            <a:custGeom>
              <a:avLst/>
              <a:gdLst/>
              <a:ahLst/>
              <a:cxnLst/>
              <a:rect l="l" t="t" r="r" b="b"/>
              <a:pathLst>
                <a:path w="152400" h="3657600">
                  <a:moveTo>
                    <a:pt x="0" y="0"/>
                  </a:moveTo>
                  <a:lnTo>
                    <a:pt x="152400" y="0"/>
                  </a:lnTo>
                </a:path>
                <a:path w="152400" h="3657600">
                  <a:moveTo>
                    <a:pt x="152400" y="0"/>
                  </a:moveTo>
                  <a:lnTo>
                    <a:pt x="152400" y="365760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7857489" y="4071619"/>
              <a:ext cx="843280" cy="0"/>
            </a:xfrm>
            <a:custGeom>
              <a:avLst/>
              <a:gdLst/>
              <a:ahLst/>
              <a:cxnLst/>
              <a:rect l="l" t="t" r="r" b="b"/>
              <a:pathLst>
                <a:path w="843279" h="0">
                  <a:moveTo>
                    <a:pt x="843279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7786369" y="4034789"/>
              <a:ext cx="76200" cy="74930"/>
            </a:xfrm>
            <a:custGeom>
              <a:avLst/>
              <a:gdLst/>
              <a:ahLst/>
              <a:cxnLst/>
              <a:rect l="l" t="t" r="r" b="b"/>
              <a:pathLst>
                <a:path w="76200" h="74929">
                  <a:moveTo>
                    <a:pt x="76200" y="0"/>
                  </a:moveTo>
                  <a:lnTo>
                    <a:pt x="0" y="36830"/>
                  </a:lnTo>
                  <a:lnTo>
                    <a:pt x="76200" y="7493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7887969" y="1718309"/>
            <a:ext cx="56007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9933"/>
                </a:solidFill>
                <a:latin typeface="Times New Roman"/>
                <a:cs typeface="Times New Roman"/>
              </a:rPr>
              <a:t>from  </a:t>
            </a:r>
            <a:r>
              <a:rPr dirty="0" sz="1800" spc="-5">
                <a:solidFill>
                  <a:srgbClr val="FF9933"/>
                </a:solidFill>
                <a:latin typeface="Times New Roman"/>
                <a:cs typeface="Times New Roman"/>
              </a:rPr>
              <a:t>ste</a:t>
            </a:r>
            <a:r>
              <a:rPr dirty="0" sz="1800" spc="10">
                <a:solidFill>
                  <a:srgbClr val="FF9933"/>
                </a:solidFill>
                <a:latin typeface="Times New Roman"/>
                <a:cs typeface="Times New Roman"/>
              </a:rPr>
              <a:t>a</a:t>
            </a:r>
            <a:r>
              <a:rPr dirty="0" sz="1800">
                <a:solidFill>
                  <a:srgbClr val="FF9933"/>
                </a:solidFill>
                <a:latin typeface="Times New Roman"/>
                <a:cs typeface="Times New Roman"/>
              </a:rPr>
              <a:t>m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887969" y="3242309"/>
            <a:ext cx="495934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9933"/>
                </a:solidFill>
                <a:latin typeface="Times New Roman"/>
                <a:cs typeface="Times New Roman"/>
              </a:rPr>
              <a:t>from  </a:t>
            </a:r>
            <a:r>
              <a:rPr dirty="0" sz="1800" spc="-5">
                <a:solidFill>
                  <a:srgbClr val="FF9933"/>
                </a:solidFill>
                <a:latin typeface="Times New Roman"/>
                <a:cs typeface="Times New Roman"/>
              </a:rPr>
              <a:t>ac</a:t>
            </a:r>
            <a:r>
              <a:rPr dirty="0" sz="1800" spc="5">
                <a:solidFill>
                  <a:srgbClr val="FF9933"/>
                </a:solidFill>
                <a:latin typeface="Times New Roman"/>
                <a:cs typeface="Times New Roman"/>
              </a:rPr>
              <a:t>i</a:t>
            </a:r>
            <a:r>
              <a:rPr dirty="0" sz="1800">
                <a:solidFill>
                  <a:srgbClr val="FF9933"/>
                </a:solidFill>
                <a:latin typeface="Times New Roman"/>
                <a:cs typeface="Times New Roman"/>
              </a:rPr>
              <a:t>ds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6865680" y="377190"/>
            <a:ext cx="463550" cy="4951730"/>
            <a:chOff x="6865680" y="377190"/>
            <a:chExt cx="463550" cy="4951730"/>
          </a:xfrm>
        </p:grpSpPr>
        <p:sp>
          <p:nvSpPr>
            <p:cNvPr id="22" name="object 22"/>
            <p:cNvSpPr/>
            <p:nvPr/>
          </p:nvSpPr>
          <p:spPr>
            <a:xfrm>
              <a:off x="6871969" y="414020"/>
              <a:ext cx="387350" cy="0"/>
            </a:xfrm>
            <a:custGeom>
              <a:avLst/>
              <a:gdLst/>
              <a:ahLst/>
              <a:cxnLst/>
              <a:rect l="l" t="t" r="r" b="b"/>
              <a:pathLst>
                <a:path w="387350" h="0">
                  <a:moveTo>
                    <a:pt x="387350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7254239" y="377190"/>
              <a:ext cx="74930" cy="74930"/>
            </a:xfrm>
            <a:custGeom>
              <a:avLst/>
              <a:gdLst/>
              <a:ahLst/>
              <a:cxnLst/>
              <a:rect l="l" t="t" r="r" b="b"/>
              <a:pathLst>
                <a:path w="74929" h="74929">
                  <a:moveTo>
                    <a:pt x="0" y="0"/>
                  </a:moveTo>
                  <a:lnTo>
                    <a:pt x="0" y="74930"/>
                  </a:lnTo>
                  <a:lnTo>
                    <a:pt x="74929" y="368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6871969" y="414020"/>
              <a:ext cx="0" cy="4876800"/>
            </a:xfrm>
            <a:custGeom>
              <a:avLst/>
              <a:gdLst/>
              <a:ahLst/>
              <a:cxnLst/>
              <a:rect l="l" t="t" r="r" b="b"/>
              <a:pathLst>
                <a:path w="0" h="4876800">
                  <a:moveTo>
                    <a:pt x="0" y="0"/>
                  </a:moveTo>
                  <a:lnTo>
                    <a:pt x="0" y="487680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6871969" y="5290819"/>
              <a:ext cx="387350" cy="0"/>
            </a:xfrm>
            <a:custGeom>
              <a:avLst/>
              <a:gdLst/>
              <a:ahLst/>
              <a:cxnLst/>
              <a:rect l="l" t="t" r="r" b="b"/>
              <a:pathLst>
                <a:path w="387350" h="0">
                  <a:moveTo>
                    <a:pt x="0" y="0"/>
                  </a:moveTo>
                  <a:lnTo>
                    <a:pt x="38735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7254239" y="5253990"/>
              <a:ext cx="74930" cy="74930"/>
            </a:xfrm>
            <a:custGeom>
              <a:avLst/>
              <a:gdLst/>
              <a:ahLst/>
              <a:cxnLst/>
              <a:rect l="l" t="t" r="r" b="b"/>
              <a:pathLst>
                <a:path w="74929" h="74929">
                  <a:moveTo>
                    <a:pt x="0" y="0"/>
                  </a:moveTo>
                  <a:lnTo>
                    <a:pt x="0" y="74930"/>
                  </a:lnTo>
                  <a:lnTo>
                    <a:pt x="74929" y="368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/>
          <p:cNvSpPr txBox="1"/>
          <p:nvPr/>
        </p:nvSpPr>
        <p:spPr>
          <a:xfrm>
            <a:off x="6973061" y="1029907"/>
            <a:ext cx="314960" cy="354774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65"/>
              </a:lnSpc>
            </a:pPr>
            <a:r>
              <a:rPr dirty="0" sz="1800">
                <a:solidFill>
                  <a:srgbClr val="0066FF"/>
                </a:solidFill>
                <a:latin typeface="Times New Roman"/>
                <a:cs typeface="Times New Roman"/>
              </a:rPr>
              <a:t>react </a:t>
            </a:r>
            <a:r>
              <a:rPr dirty="0" sz="1800" spc="-5">
                <a:solidFill>
                  <a:srgbClr val="0066FF"/>
                </a:solidFill>
                <a:latin typeface="Times New Roman"/>
                <a:cs typeface="Times New Roman"/>
              </a:rPr>
              <a:t>with O</a:t>
            </a:r>
            <a:r>
              <a:rPr dirty="0" baseline="-23809" sz="1575" spc="-7">
                <a:solidFill>
                  <a:srgbClr val="0066FF"/>
                </a:solidFill>
                <a:latin typeface="Times New Roman"/>
                <a:cs typeface="Times New Roman"/>
              </a:rPr>
              <a:t>2 </a:t>
            </a:r>
            <a:r>
              <a:rPr dirty="0" sz="1800">
                <a:solidFill>
                  <a:srgbClr val="0066FF"/>
                </a:solidFill>
                <a:latin typeface="Times New Roman"/>
                <a:cs typeface="Times New Roman"/>
              </a:rPr>
              <a:t>in the air to </a:t>
            </a:r>
            <a:r>
              <a:rPr dirty="0" sz="1800" spc="-5">
                <a:solidFill>
                  <a:srgbClr val="0066FF"/>
                </a:solidFill>
                <a:latin typeface="Times New Roman"/>
                <a:cs typeface="Times New Roman"/>
              </a:rPr>
              <a:t>make</a:t>
            </a:r>
            <a:r>
              <a:rPr dirty="0" sz="1800" spc="-50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66FF"/>
                </a:solidFill>
                <a:latin typeface="Times New Roman"/>
                <a:cs typeface="Times New Roman"/>
              </a:rPr>
              <a:t>oxides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3370" y="1098550"/>
            <a:ext cx="4166235" cy="5497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0" marR="105854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67665" algn="l"/>
                <a:tab pos="368300" algn="l"/>
              </a:tabLst>
            </a:pPr>
            <a:r>
              <a:rPr dirty="0" sz="2800" spc="-5">
                <a:latin typeface="Times New Roman"/>
                <a:cs typeface="Times New Roman"/>
              </a:rPr>
              <a:t>listing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spc="-10">
                <a:latin typeface="Times New Roman"/>
                <a:cs typeface="Times New Roman"/>
              </a:rPr>
              <a:t>metals</a:t>
            </a:r>
            <a:r>
              <a:rPr dirty="0" sz="2800" spc="-6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by  </a:t>
            </a:r>
            <a:r>
              <a:rPr dirty="0" sz="2800" spc="-5">
                <a:latin typeface="Times New Roman"/>
                <a:cs typeface="Times New Roman"/>
              </a:rPr>
              <a:t>reactivity</a:t>
            </a:r>
            <a:endParaRPr sz="2800">
              <a:latin typeface="Times New Roman"/>
              <a:cs typeface="Times New Roman"/>
            </a:endParaRPr>
          </a:p>
          <a:p>
            <a:pPr marL="368300" marR="133985" indent="-342900">
              <a:lnSpc>
                <a:spcPct val="100000"/>
              </a:lnSpc>
              <a:spcBef>
                <a:spcPts val="690"/>
              </a:spcBef>
              <a:buChar char="•"/>
              <a:tabLst>
                <a:tab pos="367665" algn="l"/>
                <a:tab pos="368300" algn="l"/>
              </a:tabLst>
            </a:pPr>
            <a:r>
              <a:rPr dirty="0" sz="2800" spc="-10">
                <a:latin typeface="Times New Roman"/>
                <a:cs typeface="Times New Roman"/>
              </a:rPr>
              <a:t>free metal </a:t>
            </a:r>
            <a:r>
              <a:rPr dirty="0" sz="2800" spc="-5">
                <a:latin typeface="Times New Roman"/>
                <a:cs typeface="Times New Roman"/>
              </a:rPr>
              <a:t>higher </a:t>
            </a:r>
            <a:r>
              <a:rPr dirty="0" sz="2800">
                <a:latin typeface="Times New Roman"/>
                <a:cs typeface="Times New Roman"/>
              </a:rPr>
              <a:t>on the  </a:t>
            </a:r>
            <a:r>
              <a:rPr dirty="0" sz="2800" spc="-5">
                <a:latin typeface="Times New Roman"/>
                <a:cs typeface="Times New Roman"/>
              </a:rPr>
              <a:t>list displaces </a:t>
            </a:r>
            <a:r>
              <a:rPr dirty="0" sz="2800" spc="-10">
                <a:latin typeface="Times New Roman"/>
                <a:cs typeface="Times New Roman"/>
              </a:rPr>
              <a:t>metal </a:t>
            </a:r>
            <a:r>
              <a:rPr dirty="0" sz="2800" spc="-5">
                <a:latin typeface="Times New Roman"/>
                <a:cs typeface="Times New Roman"/>
              </a:rPr>
              <a:t>cation  lower </a:t>
            </a:r>
            <a:r>
              <a:rPr dirty="0" sz="2800">
                <a:latin typeface="Times New Roman"/>
                <a:cs typeface="Times New Roman"/>
              </a:rPr>
              <a:t>on the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list</a:t>
            </a:r>
            <a:endParaRPr sz="2800">
              <a:latin typeface="Times New Roman"/>
              <a:cs typeface="Times New Roman"/>
            </a:endParaRPr>
          </a:p>
          <a:p>
            <a:pPr marL="368300" marR="94361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67665" algn="l"/>
                <a:tab pos="368300" algn="l"/>
              </a:tabLst>
            </a:pPr>
            <a:r>
              <a:rPr dirty="0" sz="2800" spc="-10">
                <a:latin typeface="Times New Roman"/>
                <a:cs typeface="Times New Roman"/>
              </a:rPr>
              <a:t>metals </a:t>
            </a:r>
            <a:r>
              <a:rPr dirty="0" sz="2800" spc="-5">
                <a:latin typeface="Times New Roman"/>
                <a:cs typeface="Times New Roman"/>
              </a:rPr>
              <a:t>above </a:t>
            </a:r>
            <a:r>
              <a:rPr dirty="0" sz="2800">
                <a:latin typeface="Times New Roman"/>
                <a:cs typeface="Times New Roman"/>
              </a:rPr>
              <a:t>H</a:t>
            </a:r>
            <a:r>
              <a:rPr dirty="0" sz="2800" spc="-5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will  </a:t>
            </a:r>
            <a:r>
              <a:rPr dirty="0" sz="2800">
                <a:latin typeface="Times New Roman"/>
                <a:cs typeface="Times New Roman"/>
              </a:rPr>
              <a:t>dissolve in</a:t>
            </a:r>
            <a:r>
              <a:rPr dirty="0" sz="2800" spc="-4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acid</a:t>
            </a:r>
            <a:endParaRPr sz="2800">
              <a:latin typeface="Times New Roman"/>
              <a:cs typeface="Times New Roman"/>
            </a:endParaRPr>
          </a:p>
          <a:p>
            <a:pPr marL="206375">
              <a:lnSpc>
                <a:spcPts val="3050"/>
              </a:lnSpc>
              <a:tabLst>
                <a:tab pos="815975" algn="l"/>
                <a:tab pos="1195070" algn="l"/>
                <a:tab pos="2435225" algn="l"/>
              </a:tabLst>
            </a:pPr>
            <a:r>
              <a:rPr dirty="0" sz="2800" spc="-10" b="1">
                <a:solidFill>
                  <a:srgbClr val="9900FF"/>
                </a:solidFill>
                <a:latin typeface="Times New Roman"/>
                <a:cs typeface="Times New Roman"/>
              </a:rPr>
              <a:t>Zn	</a:t>
            </a:r>
            <a:r>
              <a:rPr dirty="0" sz="2800" b="1">
                <a:solidFill>
                  <a:srgbClr val="9900FF"/>
                </a:solidFill>
                <a:latin typeface="Times New Roman"/>
                <a:cs typeface="Times New Roman"/>
              </a:rPr>
              <a:t>+	Fe</a:t>
            </a:r>
            <a:r>
              <a:rPr dirty="0" baseline="29513" sz="2400" b="1">
                <a:solidFill>
                  <a:srgbClr val="9900FF"/>
                </a:solidFill>
                <a:latin typeface="Times New Roman"/>
                <a:cs typeface="Times New Roman"/>
              </a:rPr>
              <a:t>2+</a:t>
            </a:r>
            <a:r>
              <a:rPr dirty="0" baseline="29513" sz="2400" spc="442" b="1">
                <a:solidFill>
                  <a:srgbClr val="9900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latin typeface="Symbol"/>
                <a:cs typeface="Symbol"/>
              </a:rPr>
              <a:t>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 b="1">
                <a:latin typeface="Times New Roman"/>
                <a:cs typeface="Times New Roman"/>
              </a:rPr>
              <a:t>Fe </a:t>
            </a:r>
            <a:r>
              <a:rPr dirty="0" sz="2800" b="1">
                <a:latin typeface="Times New Roman"/>
                <a:cs typeface="Times New Roman"/>
              </a:rPr>
              <a:t>+</a:t>
            </a:r>
            <a:r>
              <a:rPr dirty="0" sz="2800" spc="-50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Zn</a:t>
            </a:r>
            <a:r>
              <a:rPr dirty="0" baseline="29513" sz="2400" b="1">
                <a:latin typeface="Times New Roman"/>
                <a:cs typeface="Times New Roman"/>
              </a:rPr>
              <a:t>2+</a:t>
            </a:r>
            <a:endParaRPr baseline="29513" sz="2400">
              <a:latin typeface="Times New Roman"/>
              <a:cs typeface="Times New Roman"/>
            </a:endParaRPr>
          </a:p>
          <a:p>
            <a:pPr marL="205104" marR="17780" indent="-20320">
              <a:lnSpc>
                <a:spcPts val="3000"/>
              </a:lnSpc>
              <a:spcBef>
                <a:spcPts val="640"/>
              </a:spcBef>
              <a:tabLst>
                <a:tab pos="814705" algn="l"/>
                <a:tab pos="1193800" algn="l"/>
                <a:tab pos="2433955" algn="l"/>
                <a:tab pos="2499995" algn="l"/>
              </a:tabLst>
            </a:pPr>
            <a:r>
              <a:rPr dirty="0" sz="2800" spc="-10" b="1">
                <a:solidFill>
                  <a:srgbClr val="9900FF"/>
                </a:solidFill>
                <a:latin typeface="Times New Roman"/>
                <a:cs typeface="Times New Roman"/>
              </a:rPr>
              <a:t>Cu	</a:t>
            </a:r>
            <a:r>
              <a:rPr dirty="0" sz="2800" b="1">
                <a:solidFill>
                  <a:srgbClr val="9900FF"/>
                </a:solidFill>
                <a:latin typeface="Times New Roman"/>
                <a:cs typeface="Times New Roman"/>
              </a:rPr>
              <a:t>+	Fe</a:t>
            </a:r>
            <a:r>
              <a:rPr dirty="0" baseline="29513" sz="2400" b="1">
                <a:solidFill>
                  <a:srgbClr val="9900FF"/>
                </a:solidFill>
                <a:latin typeface="Times New Roman"/>
                <a:cs typeface="Times New Roman"/>
              </a:rPr>
              <a:t>2+</a:t>
            </a:r>
            <a:r>
              <a:rPr dirty="0" baseline="29513" sz="2400" spc="442" b="1">
                <a:solidFill>
                  <a:srgbClr val="9900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latin typeface="Symbol"/>
                <a:cs typeface="Symbol"/>
              </a:rPr>
              <a:t>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5" b="1">
                <a:latin typeface="Times New Roman"/>
                <a:cs typeface="Times New Roman"/>
              </a:rPr>
              <a:t>no</a:t>
            </a:r>
            <a:r>
              <a:rPr dirty="0" sz="2800" spc="-80" b="1">
                <a:latin typeface="Times New Roman"/>
                <a:cs typeface="Times New Roman"/>
              </a:rPr>
              <a:t> </a:t>
            </a:r>
            <a:r>
              <a:rPr dirty="0" sz="2800" spc="-5" b="1">
                <a:latin typeface="Times New Roman"/>
                <a:cs typeface="Times New Roman"/>
              </a:rPr>
              <a:t>reaction  </a:t>
            </a:r>
            <a:r>
              <a:rPr dirty="0" sz="2800" spc="-10" b="1">
                <a:solidFill>
                  <a:srgbClr val="9900FF"/>
                </a:solidFill>
                <a:latin typeface="Times New Roman"/>
                <a:cs typeface="Times New Roman"/>
              </a:rPr>
              <a:t>Zn	</a:t>
            </a:r>
            <a:r>
              <a:rPr dirty="0" sz="2800" b="1">
                <a:solidFill>
                  <a:srgbClr val="9900FF"/>
                </a:solidFill>
                <a:latin typeface="Times New Roman"/>
                <a:cs typeface="Times New Roman"/>
              </a:rPr>
              <a:t>+	2</a:t>
            </a:r>
            <a:r>
              <a:rPr dirty="0" sz="2800" spc="-5" b="1">
                <a:solidFill>
                  <a:srgbClr val="9900FF"/>
                </a:solidFill>
                <a:latin typeface="Times New Roman"/>
                <a:cs typeface="Times New Roman"/>
              </a:rPr>
              <a:t> </a:t>
            </a:r>
            <a:r>
              <a:rPr dirty="0" sz="2800" spc="10" b="1">
                <a:solidFill>
                  <a:srgbClr val="9900FF"/>
                </a:solidFill>
                <a:latin typeface="Times New Roman"/>
                <a:cs typeface="Times New Roman"/>
              </a:rPr>
              <a:t>H</a:t>
            </a:r>
            <a:r>
              <a:rPr dirty="0" baseline="29513" sz="2400" spc="15" b="1">
                <a:solidFill>
                  <a:srgbClr val="9900FF"/>
                </a:solidFill>
                <a:latin typeface="Times New Roman"/>
                <a:cs typeface="Times New Roman"/>
              </a:rPr>
              <a:t>+</a:t>
            </a:r>
            <a:r>
              <a:rPr dirty="0" baseline="29513" sz="2400" spc="442" b="1">
                <a:solidFill>
                  <a:srgbClr val="9900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latin typeface="Symbol"/>
                <a:cs typeface="Symbol"/>
              </a:rPr>
              <a:t></a:t>
            </a:r>
            <a:r>
              <a:rPr dirty="0" sz="2800">
                <a:latin typeface="Times New Roman"/>
                <a:cs typeface="Times New Roman"/>
              </a:rPr>
              <a:t>		</a:t>
            </a:r>
            <a:r>
              <a:rPr dirty="0" sz="2800" b="1">
                <a:latin typeface="Times New Roman"/>
                <a:cs typeface="Times New Roman"/>
              </a:rPr>
              <a:t>H</a:t>
            </a:r>
            <a:r>
              <a:rPr dirty="0" baseline="-24305" sz="2400" b="1">
                <a:latin typeface="Times New Roman"/>
                <a:cs typeface="Times New Roman"/>
              </a:rPr>
              <a:t>2 </a:t>
            </a:r>
            <a:r>
              <a:rPr dirty="0" sz="2800" b="1">
                <a:latin typeface="Times New Roman"/>
                <a:cs typeface="Times New Roman"/>
              </a:rPr>
              <a:t>+</a:t>
            </a:r>
            <a:r>
              <a:rPr dirty="0" sz="2800" spc="-155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Zn</a:t>
            </a:r>
            <a:r>
              <a:rPr dirty="0" baseline="29513" sz="2400" b="1">
                <a:latin typeface="Times New Roman"/>
                <a:cs typeface="Times New Roman"/>
              </a:rPr>
              <a:t>2+</a:t>
            </a:r>
            <a:endParaRPr baseline="29513" sz="2400">
              <a:latin typeface="Times New Roman"/>
              <a:cs typeface="Times New Roman"/>
            </a:endParaRPr>
          </a:p>
          <a:p>
            <a:pPr marL="46355" marR="701675">
              <a:lnSpc>
                <a:spcPct val="100000"/>
              </a:lnSpc>
              <a:spcBef>
                <a:spcPts val="2730"/>
              </a:spcBef>
            </a:pPr>
            <a:r>
              <a:rPr dirty="0" sz="2400">
                <a:latin typeface="Times New Roman"/>
                <a:cs typeface="Times New Roman"/>
              </a:rPr>
              <a:t>Fe </a:t>
            </a:r>
            <a:r>
              <a:rPr dirty="0" sz="2400" spc="5">
                <a:latin typeface="Times New Roman"/>
                <a:cs typeface="Times New Roman"/>
              </a:rPr>
              <a:t>is </a:t>
            </a:r>
            <a:r>
              <a:rPr dirty="0" sz="2400">
                <a:latin typeface="Times New Roman"/>
                <a:cs typeface="Times New Roman"/>
              </a:rPr>
              <a:t>below </a:t>
            </a:r>
            <a:r>
              <a:rPr dirty="0" sz="2400" spc="-5">
                <a:latin typeface="Times New Roman"/>
                <a:cs typeface="Times New Roman"/>
              </a:rPr>
              <a:t>Zn, </a:t>
            </a:r>
            <a:r>
              <a:rPr dirty="0" sz="2400">
                <a:latin typeface="Times New Roman"/>
                <a:cs typeface="Times New Roman"/>
              </a:rPr>
              <a:t>so </a:t>
            </a:r>
            <a:r>
              <a:rPr dirty="0" sz="2400" spc="-5">
                <a:latin typeface="Times New Roman"/>
                <a:cs typeface="Times New Roman"/>
              </a:rPr>
              <a:t>Zn</a:t>
            </a:r>
            <a:r>
              <a:rPr dirty="0" sz="2400" spc="-12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metal  </a:t>
            </a:r>
            <a:r>
              <a:rPr dirty="0" sz="2400">
                <a:latin typeface="Times New Roman"/>
                <a:cs typeface="Times New Roman"/>
              </a:rPr>
              <a:t>will </a:t>
            </a:r>
            <a:r>
              <a:rPr dirty="0" sz="2400" spc="-5">
                <a:latin typeface="Times New Roman"/>
                <a:cs typeface="Times New Roman"/>
              </a:rPr>
              <a:t>displace Fe</a:t>
            </a:r>
            <a:r>
              <a:rPr dirty="0" baseline="27777" sz="2100" spc="-7">
                <a:latin typeface="Times New Roman"/>
                <a:cs typeface="Times New Roman"/>
              </a:rPr>
              <a:t>2+</a:t>
            </a:r>
            <a:endParaRPr baseline="27777" sz="2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687069" y="299720"/>
            <a:ext cx="562927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94479" algn="l"/>
              </a:tabLst>
            </a:pPr>
            <a:r>
              <a:rPr dirty="0" sz="4400" spc="-5">
                <a:solidFill>
                  <a:srgbClr val="FF0000"/>
                </a:solidFill>
                <a:hlinkClick r:id="rId2"/>
              </a:rPr>
              <a:t>Activity</a:t>
            </a:r>
            <a:r>
              <a:rPr dirty="0" sz="4400" spc="10">
                <a:solidFill>
                  <a:srgbClr val="FF0000"/>
                </a:solidFill>
                <a:hlinkClick r:id="rId2"/>
              </a:rPr>
              <a:t> </a:t>
            </a:r>
            <a:r>
              <a:rPr dirty="0" sz="4400" spc="-5">
                <a:solidFill>
                  <a:srgbClr val="FF0000"/>
                </a:solidFill>
                <a:hlinkClick r:id="rId2"/>
              </a:rPr>
              <a:t>Series</a:t>
            </a:r>
            <a:r>
              <a:rPr dirty="0" sz="4400" spc="15">
                <a:solidFill>
                  <a:srgbClr val="FF0000"/>
                </a:solidFill>
                <a:hlinkClick r:id="rId2"/>
              </a:rPr>
              <a:t> </a:t>
            </a:r>
            <a:r>
              <a:rPr dirty="0" sz="4400">
                <a:solidFill>
                  <a:srgbClr val="FF0000"/>
                </a:solidFill>
                <a:hlinkClick r:id="rId2"/>
              </a:rPr>
              <a:t>of	</a:t>
            </a:r>
            <a:r>
              <a:rPr dirty="0" sz="4400" spc="-5">
                <a:solidFill>
                  <a:srgbClr val="FF0000"/>
                </a:solidFill>
                <a:hlinkClick r:id="rId2"/>
              </a:rPr>
              <a:t>Metals</a:t>
            </a:r>
            <a:endParaRPr sz="4400"/>
          </a:p>
        </p:txBody>
      </p:sp>
      <p:sp>
        <p:nvSpPr>
          <p:cNvPr id="30" name="object 30"/>
          <p:cNvSpPr/>
          <p:nvPr/>
        </p:nvSpPr>
        <p:spPr>
          <a:xfrm>
            <a:off x="4505959" y="3258820"/>
            <a:ext cx="1997710" cy="29476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5635751" y="986727"/>
            <a:ext cx="314960" cy="35464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65"/>
              </a:lnSpc>
            </a:pPr>
            <a:r>
              <a:rPr dirty="0" sz="1800">
                <a:solidFill>
                  <a:srgbClr val="0066FF"/>
                </a:solidFill>
                <a:latin typeface="Times New Roman"/>
                <a:cs typeface="Times New Roman"/>
              </a:rPr>
              <a:t>react with </a:t>
            </a:r>
            <a:r>
              <a:rPr dirty="0" sz="1800" spc="10">
                <a:solidFill>
                  <a:srgbClr val="0066FF"/>
                </a:solidFill>
                <a:latin typeface="Times New Roman"/>
                <a:cs typeface="Times New Roman"/>
              </a:rPr>
              <a:t>O</a:t>
            </a:r>
            <a:r>
              <a:rPr dirty="0" baseline="-25000" sz="1500" spc="15">
                <a:solidFill>
                  <a:srgbClr val="0066FF"/>
                </a:solidFill>
                <a:latin typeface="Times New Roman"/>
                <a:cs typeface="Times New Roman"/>
              </a:rPr>
              <a:t>2 </a:t>
            </a:r>
            <a:r>
              <a:rPr dirty="0" sz="1800" spc="-5">
                <a:solidFill>
                  <a:srgbClr val="0066FF"/>
                </a:solidFill>
                <a:latin typeface="Times New Roman"/>
                <a:cs typeface="Times New Roman"/>
              </a:rPr>
              <a:t>in the </a:t>
            </a:r>
            <a:r>
              <a:rPr dirty="0" sz="1800">
                <a:solidFill>
                  <a:srgbClr val="0066FF"/>
                </a:solidFill>
                <a:latin typeface="Times New Roman"/>
                <a:cs typeface="Times New Roman"/>
              </a:rPr>
              <a:t>air </a:t>
            </a:r>
            <a:r>
              <a:rPr dirty="0" sz="1800" spc="-5">
                <a:solidFill>
                  <a:srgbClr val="0066FF"/>
                </a:solidFill>
                <a:latin typeface="Times New Roman"/>
                <a:cs typeface="Times New Roman"/>
              </a:rPr>
              <a:t>to make</a:t>
            </a:r>
            <a:r>
              <a:rPr dirty="0" sz="1800" spc="-45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66FF"/>
                </a:solidFill>
                <a:latin typeface="Times New Roman"/>
                <a:cs typeface="Times New Roman"/>
              </a:rPr>
              <a:t>oxides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dissolv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8859" y="186690"/>
            <a:ext cx="1850389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0000"/>
                </a:solidFill>
              </a:rPr>
              <a:t>Mg is above  </a:t>
            </a:r>
            <a:r>
              <a:rPr dirty="0" sz="2400" spc="-5">
                <a:solidFill>
                  <a:srgbClr val="000000"/>
                </a:solidFill>
              </a:rPr>
              <a:t>Cu </a:t>
            </a:r>
            <a:r>
              <a:rPr dirty="0" sz="2400">
                <a:solidFill>
                  <a:srgbClr val="000000"/>
                </a:solidFill>
              </a:rPr>
              <a:t>on the  Activity</a:t>
            </a:r>
            <a:r>
              <a:rPr dirty="0" sz="2400" spc="-55">
                <a:solidFill>
                  <a:srgbClr val="000000"/>
                </a:solidFill>
              </a:rPr>
              <a:t> </a:t>
            </a:r>
            <a:r>
              <a:rPr dirty="0" sz="2400" spc="-5">
                <a:solidFill>
                  <a:srgbClr val="000000"/>
                </a:solidFill>
              </a:rPr>
              <a:t>Series</a:t>
            </a:r>
            <a:endParaRPr sz="2400"/>
          </a:p>
        </p:txBody>
      </p:sp>
      <p:sp>
        <p:nvSpPr>
          <p:cNvPr id="3" name="object 3"/>
          <p:cNvSpPr/>
          <p:nvPr/>
        </p:nvSpPr>
        <p:spPr>
          <a:xfrm>
            <a:off x="228600" y="2134870"/>
            <a:ext cx="4978400" cy="3703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37869" y="796290"/>
            <a:ext cx="233807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Times New Roman"/>
                <a:cs typeface="Times New Roman"/>
              </a:rPr>
              <a:t>Mg will react with  </a:t>
            </a:r>
            <a:r>
              <a:rPr dirty="0" sz="2400" spc="-10">
                <a:latin typeface="Times New Roman"/>
                <a:cs typeface="Times New Roman"/>
              </a:rPr>
              <a:t>Cu</a:t>
            </a:r>
            <a:r>
              <a:rPr dirty="0" baseline="27777" sz="2100" spc="-15">
                <a:latin typeface="Times New Roman"/>
                <a:cs typeface="Times New Roman"/>
              </a:rPr>
              <a:t>2+ </a:t>
            </a:r>
            <a:r>
              <a:rPr dirty="0" sz="2400">
                <a:latin typeface="Times New Roman"/>
                <a:cs typeface="Times New Roman"/>
              </a:rPr>
              <a:t>to </a:t>
            </a:r>
            <a:r>
              <a:rPr dirty="0" sz="2400" spc="-5">
                <a:latin typeface="Times New Roman"/>
                <a:cs typeface="Times New Roman"/>
              </a:rPr>
              <a:t>form Mg</a:t>
            </a:r>
            <a:r>
              <a:rPr dirty="0" baseline="27777" sz="2100" spc="-7">
                <a:latin typeface="Times New Roman"/>
                <a:cs typeface="Times New Roman"/>
              </a:rPr>
              <a:t>2+  </a:t>
            </a:r>
            <a:r>
              <a:rPr dirty="0" sz="2400" spc="-5">
                <a:latin typeface="Times New Roman"/>
                <a:cs typeface="Times New Roman"/>
              </a:rPr>
              <a:t>and Cu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metal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28359" y="2133600"/>
            <a:ext cx="2738119" cy="3429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300470" y="948690"/>
            <a:ext cx="197675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but </a:t>
            </a:r>
            <a:r>
              <a:rPr dirty="0" sz="2400" spc="-5">
                <a:latin typeface="Times New Roman"/>
                <a:cs typeface="Times New Roman"/>
              </a:rPr>
              <a:t>Cu will </a:t>
            </a:r>
            <a:r>
              <a:rPr dirty="0" sz="2400">
                <a:latin typeface="Times New Roman"/>
                <a:cs typeface="Times New Roman"/>
              </a:rPr>
              <a:t>not  react </a:t>
            </a:r>
            <a:r>
              <a:rPr dirty="0" sz="2400" spc="-5">
                <a:latin typeface="Times New Roman"/>
                <a:cs typeface="Times New Roman"/>
              </a:rPr>
              <a:t>with</a:t>
            </a:r>
            <a:r>
              <a:rPr dirty="0" sz="2400" spc="-7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Mg</a:t>
            </a:r>
            <a:r>
              <a:rPr dirty="0" baseline="27777" sz="2100" spc="-7">
                <a:latin typeface="Times New Roman"/>
                <a:cs typeface="Times New Roman"/>
              </a:rPr>
              <a:t>2+</a:t>
            </a:r>
            <a:endParaRPr baseline="27777" sz="2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59</a:t>
            </a:fld>
          </a:p>
        </p:txBody>
      </p:sp>
    </p:spTree>
  </p:cSld>
  <p:clrMapOvr>
    <a:masterClrMapping/>
  </p:clrMapOvr>
  <p:transition spd="fast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46050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6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528320"/>
            <a:ext cx="845502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>
                <a:solidFill>
                  <a:srgbClr val="FF0000"/>
                </a:solidFill>
                <a:hlinkClick r:id="rId2"/>
              </a:rPr>
              <a:t>Oxidation </a:t>
            </a:r>
            <a:r>
              <a:rPr dirty="0" sz="4400">
                <a:solidFill>
                  <a:srgbClr val="FF0000"/>
                </a:solidFill>
                <a:hlinkClick r:id="rId2"/>
              </a:rPr>
              <a:t>and </a:t>
            </a:r>
            <a:r>
              <a:rPr dirty="0" sz="4400" spc="-5">
                <a:solidFill>
                  <a:srgbClr val="FF0000"/>
                </a:solidFill>
                <a:hlinkClick r:id="rId2"/>
              </a:rPr>
              <a:t>ReductionAnother</a:t>
            </a:r>
            <a:r>
              <a:rPr dirty="0" sz="4400">
                <a:solidFill>
                  <a:srgbClr val="FF0000"/>
                </a:solidFill>
                <a:hlinkClick r:id="rId2"/>
              </a:rPr>
              <a:t> </a:t>
            </a:r>
            <a:r>
              <a:rPr dirty="0" sz="4400" spc="-5">
                <a:solidFill>
                  <a:srgbClr val="FF0000"/>
                </a:solidFill>
                <a:hlinkClick r:id="rId2"/>
              </a:rPr>
              <a:t>Def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62940" y="1513840"/>
            <a:ext cx="7653655" cy="384937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381000" marR="315595" indent="-342900">
              <a:lnSpc>
                <a:spcPts val="3020"/>
              </a:lnSpc>
              <a:spcBef>
                <a:spcPts val="480"/>
              </a:spcBef>
              <a:buChar char="•"/>
              <a:tabLst>
                <a:tab pos="380365" algn="l"/>
                <a:tab pos="381000" algn="l"/>
              </a:tabLst>
            </a:pPr>
            <a:r>
              <a:rPr dirty="0" sz="2800">
                <a:latin typeface="Times New Roman"/>
                <a:cs typeface="Times New Roman"/>
              </a:rPr>
              <a:t>in order to </a:t>
            </a:r>
            <a:r>
              <a:rPr dirty="0" sz="2800" spc="-5">
                <a:latin typeface="Times New Roman"/>
                <a:cs typeface="Times New Roman"/>
              </a:rPr>
              <a:t>convert </a:t>
            </a:r>
            <a:r>
              <a:rPr dirty="0" sz="2800">
                <a:latin typeface="Times New Roman"/>
                <a:cs typeface="Times New Roman"/>
              </a:rPr>
              <a:t>a </a:t>
            </a:r>
            <a:r>
              <a:rPr dirty="0" sz="2800" spc="-10">
                <a:latin typeface="Times New Roman"/>
                <a:cs typeface="Times New Roman"/>
              </a:rPr>
              <a:t>free element </a:t>
            </a:r>
            <a:r>
              <a:rPr dirty="0" sz="2800">
                <a:latin typeface="Times New Roman"/>
                <a:cs typeface="Times New Roman"/>
              </a:rPr>
              <a:t>into </a:t>
            </a:r>
            <a:r>
              <a:rPr dirty="0" sz="2800" spc="-10">
                <a:latin typeface="Times New Roman"/>
                <a:cs typeface="Times New Roman"/>
              </a:rPr>
              <a:t>an </a:t>
            </a:r>
            <a:r>
              <a:rPr dirty="0" sz="2800">
                <a:latin typeface="Times New Roman"/>
                <a:cs typeface="Times New Roman"/>
              </a:rPr>
              <a:t>ion, the  </a:t>
            </a:r>
            <a:r>
              <a:rPr dirty="0" sz="2800" spc="-10">
                <a:latin typeface="Times New Roman"/>
                <a:cs typeface="Times New Roman"/>
              </a:rPr>
              <a:t>atoms </a:t>
            </a:r>
            <a:r>
              <a:rPr dirty="0" sz="2800" spc="-5">
                <a:latin typeface="Times New Roman"/>
                <a:cs typeface="Times New Roman"/>
              </a:rPr>
              <a:t>must </a:t>
            </a:r>
            <a:r>
              <a:rPr dirty="0" sz="2800">
                <a:latin typeface="Times New Roman"/>
                <a:cs typeface="Times New Roman"/>
              </a:rPr>
              <a:t>gain or lose</a:t>
            </a:r>
            <a:r>
              <a:rPr dirty="0" sz="2800" spc="-3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electrons</a:t>
            </a:r>
            <a:endParaRPr sz="2800">
              <a:latin typeface="Times New Roman"/>
              <a:cs typeface="Times New Roman"/>
            </a:endParaRPr>
          </a:p>
          <a:p>
            <a:pPr marL="781050" marR="602615" indent="-285750">
              <a:lnSpc>
                <a:spcPts val="2590"/>
              </a:lnSpc>
              <a:spcBef>
                <a:spcPts val="595"/>
              </a:spcBef>
            </a:pPr>
            <a:r>
              <a:rPr dirty="0" baseline="5787" sz="3600" spc="-622">
                <a:latin typeface="UnDotum"/>
                <a:cs typeface="UnDotum"/>
              </a:rPr>
              <a:t> </a:t>
            </a:r>
            <a:r>
              <a:rPr dirty="0" sz="2400">
                <a:latin typeface="Times New Roman"/>
                <a:cs typeface="Times New Roman"/>
              </a:rPr>
              <a:t>of </a:t>
            </a:r>
            <a:r>
              <a:rPr dirty="0" sz="2400" spc="-5">
                <a:latin typeface="Times New Roman"/>
                <a:cs typeface="Times New Roman"/>
              </a:rPr>
              <a:t>course, </a:t>
            </a:r>
            <a:r>
              <a:rPr dirty="0" sz="2400">
                <a:latin typeface="Times New Roman"/>
                <a:cs typeface="Times New Roman"/>
              </a:rPr>
              <a:t>if one atom </a:t>
            </a:r>
            <a:r>
              <a:rPr dirty="0" sz="2400" spc="-5">
                <a:latin typeface="Times New Roman"/>
                <a:cs typeface="Times New Roman"/>
              </a:rPr>
              <a:t>loses </a:t>
            </a:r>
            <a:r>
              <a:rPr dirty="0" sz="2400">
                <a:latin typeface="Times New Roman"/>
                <a:cs typeface="Times New Roman"/>
              </a:rPr>
              <a:t>electrons, another</a:t>
            </a:r>
            <a:r>
              <a:rPr dirty="0" sz="2400" spc="-114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must  </a:t>
            </a:r>
            <a:r>
              <a:rPr dirty="0" sz="2400" spc="-5">
                <a:latin typeface="Times New Roman"/>
                <a:cs typeface="Times New Roman"/>
              </a:rPr>
              <a:t>accept </a:t>
            </a:r>
            <a:r>
              <a:rPr dirty="0" sz="2400">
                <a:latin typeface="Times New Roman"/>
                <a:cs typeface="Times New Roman"/>
              </a:rPr>
              <a:t>them</a:t>
            </a:r>
            <a:endParaRPr sz="2400">
              <a:latin typeface="Times New Roman"/>
              <a:cs typeface="Times New Roman"/>
            </a:endParaRPr>
          </a:p>
          <a:p>
            <a:pPr marL="381000" marR="132080" indent="-342900">
              <a:lnSpc>
                <a:spcPts val="3020"/>
              </a:lnSpc>
              <a:spcBef>
                <a:spcPts val="705"/>
              </a:spcBef>
              <a:buChar char="•"/>
              <a:tabLst>
                <a:tab pos="380365" algn="l"/>
                <a:tab pos="381000" algn="l"/>
              </a:tabLst>
            </a:pPr>
            <a:r>
              <a:rPr dirty="0" sz="2800" spc="-5">
                <a:latin typeface="Times New Roman"/>
                <a:cs typeface="Times New Roman"/>
              </a:rPr>
              <a:t>reactions where electrons are transferred from </a:t>
            </a:r>
            <a:r>
              <a:rPr dirty="0" sz="2800">
                <a:latin typeface="Times New Roman"/>
                <a:cs typeface="Times New Roman"/>
              </a:rPr>
              <a:t>one  </a:t>
            </a:r>
            <a:r>
              <a:rPr dirty="0" sz="2800" spc="-5">
                <a:latin typeface="Times New Roman"/>
                <a:cs typeface="Times New Roman"/>
              </a:rPr>
              <a:t>atom </a:t>
            </a:r>
            <a:r>
              <a:rPr dirty="0" sz="2800">
                <a:latin typeface="Times New Roman"/>
                <a:cs typeface="Times New Roman"/>
              </a:rPr>
              <a:t>to </a:t>
            </a:r>
            <a:r>
              <a:rPr dirty="0" sz="2800" spc="-5">
                <a:latin typeface="Times New Roman"/>
                <a:cs typeface="Times New Roman"/>
              </a:rPr>
              <a:t>another are redox</a:t>
            </a:r>
            <a:r>
              <a:rPr dirty="0" sz="2800" spc="-6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reactions</a:t>
            </a:r>
            <a:endParaRPr sz="2800">
              <a:latin typeface="Times New Roman"/>
              <a:cs typeface="Times New Roman"/>
            </a:endParaRPr>
          </a:p>
          <a:p>
            <a:pPr marL="381000" marR="30480" indent="-342900">
              <a:lnSpc>
                <a:spcPts val="3020"/>
              </a:lnSpc>
              <a:spcBef>
                <a:spcPts val="700"/>
              </a:spcBef>
              <a:buChar char="•"/>
              <a:tabLst>
                <a:tab pos="380365" algn="l"/>
                <a:tab pos="381000" algn="l"/>
              </a:tabLst>
            </a:pPr>
            <a:r>
              <a:rPr dirty="0" sz="2800" spc="-10">
                <a:latin typeface="Times New Roman"/>
                <a:cs typeface="Times New Roman"/>
              </a:rPr>
              <a:t>atoms </a:t>
            </a:r>
            <a:r>
              <a:rPr dirty="0" sz="2800">
                <a:latin typeface="Times New Roman"/>
                <a:cs typeface="Times New Roman"/>
              </a:rPr>
              <a:t>that lose </a:t>
            </a:r>
            <a:r>
              <a:rPr dirty="0" sz="2800" spc="-5">
                <a:latin typeface="Times New Roman"/>
                <a:cs typeface="Times New Roman"/>
              </a:rPr>
              <a:t>electrons are being oxidized, </a:t>
            </a:r>
            <a:r>
              <a:rPr dirty="0" sz="2800" spc="-10">
                <a:latin typeface="Times New Roman"/>
                <a:cs typeface="Times New Roman"/>
              </a:rPr>
              <a:t>atoms  </a:t>
            </a:r>
            <a:r>
              <a:rPr dirty="0" sz="2800">
                <a:latin typeface="Times New Roman"/>
                <a:cs typeface="Times New Roman"/>
              </a:rPr>
              <a:t>that </a:t>
            </a:r>
            <a:r>
              <a:rPr dirty="0" sz="2800" spc="-5">
                <a:latin typeface="Times New Roman"/>
                <a:cs typeface="Times New Roman"/>
              </a:rPr>
              <a:t>gain electrons are </a:t>
            </a:r>
            <a:r>
              <a:rPr dirty="0" sz="2800">
                <a:latin typeface="Times New Roman"/>
                <a:cs typeface="Times New Roman"/>
              </a:rPr>
              <a:t>being</a:t>
            </a:r>
            <a:r>
              <a:rPr dirty="0" sz="2800" spc="-4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reduced</a:t>
            </a:r>
            <a:endParaRPr sz="2800">
              <a:latin typeface="Times New Roman"/>
              <a:cs typeface="Times New Roman"/>
            </a:endParaRPr>
          </a:p>
          <a:p>
            <a:pPr marL="219075">
              <a:lnSpc>
                <a:spcPct val="100000"/>
              </a:lnSpc>
              <a:spcBef>
                <a:spcPts val="1070"/>
              </a:spcBef>
            </a:pPr>
            <a:r>
              <a:rPr dirty="0" sz="2800">
                <a:solidFill>
                  <a:srgbClr val="006600"/>
                </a:solidFill>
                <a:latin typeface="Times New Roman"/>
                <a:cs typeface="Times New Roman"/>
              </a:rPr>
              <a:t>2 </a:t>
            </a:r>
            <a:r>
              <a:rPr dirty="0" sz="2800" spc="-5">
                <a:solidFill>
                  <a:srgbClr val="006600"/>
                </a:solidFill>
                <a:latin typeface="Times New Roman"/>
                <a:cs typeface="Times New Roman"/>
              </a:rPr>
              <a:t>Na(s) </a:t>
            </a:r>
            <a:r>
              <a:rPr dirty="0" sz="2800">
                <a:solidFill>
                  <a:srgbClr val="006600"/>
                </a:solidFill>
                <a:latin typeface="Times New Roman"/>
                <a:cs typeface="Times New Roman"/>
              </a:rPr>
              <a:t>+ </a:t>
            </a:r>
            <a:r>
              <a:rPr dirty="0" sz="2800" spc="5">
                <a:solidFill>
                  <a:srgbClr val="006600"/>
                </a:solidFill>
                <a:latin typeface="Times New Roman"/>
                <a:cs typeface="Times New Roman"/>
              </a:rPr>
              <a:t>Cl</a:t>
            </a:r>
            <a:r>
              <a:rPr dirty="0" baseline="-24305" sz="2400" spc="7">
                <a:solidFill>
                  <a:srgbClr val="006600"/>
                </a:solidFill>
                <a:latin typeface="Times New Roman"/>
                <a:cs typeface="Times New Roman"/>
              </a:rPr>
              <a:t>2</a:t>
            </a:r>
            <a:r>
              <a:rPr dirty="0" sz="2800" spc="5">
                <a:solidFill>
                  <a:srgbClr val="006600"/>
                </a:solidFill>
                <a:latin typeface="Times New Roman"/>
                <a:cs typeface="Times New Roman"/>
              </a:rPr>
              <a:t>(g) </a:t>
            </a:r>
            <a:r>
              <a:rPr dirty="0" sz="2800">
                <a:solidFill>
                  <a:srgbClr val="006600"/>
                </a:solidFill>
                <a:latin typeface="Times New Roman"/>
                <a:cs typeface="Times New Roman"/>
              </a:rPr>
              <a:t>→ 2</a:t>
            </a:r>
            <a:r>
              <a:rPr dirty="0" sz="2800" spc="-80">
                <a:solidFill>
                  <a:srgbClr val="0066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6600"/>
                </a:solidFill>
                <a:latin typeface="Times New Roman"/>
                <a:cs typeface="Times New Roman"/>
              </a:rPr>
              <a:t>Na</a:t>
            </a:r>
            <a:r>
              <a:rPr dirty="0" baseline="29513" sz="2400">
                <a:solidFill>
                  <a:srgbClr val="006600"/>
                </a:solidFill>
                <a:latin typeface="Times New Roman"/>
                <a:cs typeface="Times New Roman"/>
              </a:rPr>
              <a:t>+</a:t>
            </a:r>
            <a:r>
              <a:rPr dirty="0" sz="2800">
                <a:solidFill>
                  <a:srgbClr val="006600"/>
                </a:solidFill>
                <a:latin typeface="Times New Roman"/>
                <a:cs typeface="Times New Roman"/>
              </a:rPr>
              <a:t>Cl</a:t>
            </a:r>
            <a:r>
              <a:rPr dirty="0" baseline="29513" sz="2400">
                <a:solidFill>
                  <a:srgbClr val="006600"/>
                </a:solidFill>
                <a:latin typeface="Times New Roman"/>
                <a:cs typeface="Times New Roman"/>
              </a:rPr>
              <a:t>–</a:t>
            </a:r>
            <a:r>
              <a:rPr dirty="0" sz="2800">
                <a:solidFill>
                  <a:srgbClr val="006600"/>
                </a:solidFill>
                <a:latin typeface="Times New Roman"/>
                <a:cs typeface="Times New Roman"/>
              </a:rPr>
              <a:t>(s)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6000" y="5396229"/>
            <a:ext cx="2656840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735" marR="30480" indent="-1270">
              <a:lnSpc>
                <a:spcPct val="100000"/>
              </a:lnSpc>
              <a:spcBef>
                <a:spcPts val="100"/>
              </a:spcBef>
            </a:pP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Na 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→ </a:t>
            </a: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Na</a:t>
            </a:r>
            <a:r>
              <a:rPr dirty="0" baseline="29513" sz="2400" spc="-7">
                <a:solidFill>
                  <a:srgbClr val="FF0000"/>
                </a:solidFill>
                <a:latin typeface="Times New Roman"/>
                <a:cs typeface="Times New Roman"/>
              </a:rPr>
              <a:t>+ 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+ 1 e</a:t>
            </a:r>
            <a:r>
              <a:rPr dirty="0" baseline="29513" sz="2400">
                <a:solidFill>
                  <a:srgbClr val="FF0000"/>
                </a:solidFill>
                <a:latin typeface="Times New Roman"/>
                <a:cs typeface="Times New Roman"/>
              </a:rPr>
              <a:t>–  </a:t>
            </a:r>
            <a:r>
              <a:rPr dirty="0" sz="2800" spc="-5">
                <a:solidFill>
                  <a:srgbClr val="0066FF"/>
                </a:solidFill>
                <a:latin typeface="Times New Roman"/>
                <a:cs typeface="Times New Roman"/>
              </a:rPr>
              <a:t>Cl</a:t>
            </a:r>
            <a:r>
              <a:rPr dirty="0" baseline="-24305" sz="2400" spc="-7">
                <a:solidFill>
                  <a:srgbClr val="0066FF"/>
                </a:solidFill>
                <a:latin typeface="Times New Roman"/>
                <a:cs typeface="Times New Roman"/>
              </a:rPr>
              <a:t>2 </a:t>
            </a:r>
            <a:r>
              <a:rPr dirty="0" sz="2800">
                <a:solidFill>
                  <a:srgbClr val="0066FF"/>
                </a:solidFill>
                <a:latin typeface="Times New Roman"/>
                <a:cs typeface="Times New Roman"/>
              </a:rPr>
              <a:t>+ 2 </a:t>
            </a:r>
            <a:r>
              <a:rPr dirty="0" sz="2800" spc="-5">
                <a:solidFill>
                  <a:srgbClr val="0066FF"/>
                </a:solidFill>
                <a:latin typeface="Times New Roman"/>
                <a:cs typeface="Times New Roman"/>
              </a:rPr>
              <a:t>e</a:t>
            </a:r>
            <a:r>
              <a:rPr dirty="0" baseline="29513" sz="2400" spc="-7">
                <a:solidFill>
                  <a:srgbClr val="0066FF"/>
                </a:solidFill>
                <a:latin typeface="Times New Roman"/>
                <a:cs typeface="Times New Roman"/>
              </a:rPr>
              <a:t>– </a:t>
            </a:r>
            <a:r>
              <a:rPr dirty="0" sz="2800">
                <a:solidFill>
                  <a:srgbClr val="0066FF"/>
                </a:solidFill>
                <a:latin typeface="Times New Roman"/>
                <a:cs typeface="Times New Roman"/>
              </a:rPr>
              <a:t>→ 2</a:t>
            </a:r>
            <a:r>
              <a:rPr dirty="0" sz="2800" spc="-275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66FF"/>
                </a:solidFill>
                <a:latin typeface="Times New Roman"/>
                <a:cs typeface="Times New Roman"/>
              </a:rPr>
              <a:t>Cl</a:t>
            </a:r>
            <a:r>
              <a:rPr dirty="0" baseline="29513" sz="2400">
                <a:solidFill>
                  <a:srgbClr val="0066FF"/>
                </a:solidFill>
                <a:latin typeface="Times New Roman"/>
                <a:cs typeface="Times New Roman"/>
              </a:rPr>
              <a:t>–</a:t>
            </a:r>
            <a:endParaRPr baseline="29513"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84600" y="5396229"/>
            <a:ext cx="1370330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970" marR="5080" indent="-127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dirty="0" sz="2800" spc="5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idation  </a:t>
            </a:r>
            <a:r>
              <a:rPr dirty="0" sz="2800" spc="-5">
                <a:solidFill>
                  <a:srgbClr val="0066FF"/>
                </a:solidFill>
                <a:latin typeface="Times New Roman"/>
                <a:cs typeface="Times New Roman"/>
              </a:rPr>
              <a:t>red</a:t>
            </a:r>
            <a:r>
              <a:rPr dirty="0" sz="2800" spc="5">
                <a:solidFill>
                  <a:srgbClr val="0066FF"/>
                </a:solidFill>
                <a:latin typeface="Times New Roman"/>
                <a:cs typeface="Times New Roman"/>
              </a:rPr>
              <a:t>u</a:t>
            </a:r>
            <a:r>
              <a:rPr dirty="0" sz="2800" spc="-15">
                <a:solidFill>
                  <a:srgbClr val="0066FF"/>
                </a:solidFill>
                <a:latin typeface="Times New Roman"/>
                <a:cs typeface="Times New Roman"/>
              </a:rPr>
              <a:t>c</a:t>
            </a:r>
            <a:r>
              <a:rPr dirty="0" sz="2800">
                <a:solidFill>
                  <a:srgbClr val="0066FF"/>
                </a:solidFill>
                <a:latin typeface="Times New Roman"/>
                <a:cs typeface="Times New Roman"/>
              </a:rPr>
              <a:t>ti</a:t>
            </a:r>
            <a:r>
              <a:rPr dirty="0" sz="2800" spc="5">
                <a:solidFill>
                  <a:srgbClr val="0066FF"/>
                </a:solidFill>
                <a:latin typeface="Times New Roman"/>
                <a:cs typeface="Times New Roman"/>
              </a:rPr>
              <a:t>o</a:t>
            </a:r>
            <a:r>
              <a:rPr dirty="0" sz="2800">
                <a:solidFill>
                  <a:srgbClr val="0066FF"/>
                </a:solidFill>
                <a:latin typeface="Times New Roman"/>
                <a:cs typeface="Times New Roman"/>
              </a:rPr>
              <a:t>n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dissolv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59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5500" y="375920"/>
            <a:ext cx="494347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Electrochemical</a:t>
            </a:r>
            <a:r>
              <a:rPr dirty="0" sz="4400" spc="-30"/>
              <a:t> </a:t>
            </a:r>
            <a:r>
              <a:rPr dirty="0" sz="4400" spc="-5"/>
              <a:t>Cells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45769" y="1098550"/>
            <a:ext cx="8248015" cy="458724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367665" marR="364490" indent="-342900">
              <a:lnSpc>
                <a:spcPts val="3350"/>
              </a:lnSpc>
              <a:spcBef>
                <a:spcPts val="219"/>
              </a:spcBef>
              <a:buFont typeface="Times New Roman"/>
              <a:buChar char="•"/>
              <a:tabLst>
                <a:tab pos="367665" algn="l"/>
                <a:tab pos="368300" algn="l"/>
              </a:tabLst>
            </a:pPr>
            <a:r>
              <a:rPr dirty="0" sz="2800" spc="-5" b="1">
                <a:solidFill>
                  <a:srgbClr val="FF0000"/>
                </a:solidFill>
                <a:latin typeface="Times New Roman"/>
                <a:cs typeface="Times New Roman"/>
              </a:rPr>
              <a:t>electrochemistry </a:t>
            </a:r>
            <a:r>
              <a:rPr dirty="0" sz="2800">
                <a:latin typeface="Times New Roman"/>
                <a:cs typeface="Times New Roman"/>
              </a:rPr>
              <a:t>is the study of redox </a:t>
            </a:r>
            <a:r>
              <a:rPr dirty="0" sz="2800" spc="-5">
                <a:latin typeface="Times New Roman"/>
                <a:cs typeface="Times New Roman"/>
              </a:rPr>
              <a:t>reactions that  produce </a:t>
            </a:r>
            <a:r>
              <a:rPr dirty="0" sz="2800">
                <a:latin typeface="Times New Roman"/>
                <a:cs typeface="Times New Roman"/>
              </a:rPr>
              <a:t>or require </a:t>
            </a:r>
            <a:r>
              <a:rPr dirty="0" sz="2800" spc="-5">
                <a:latin typeface="Times New Roman"/>
                <a:cs typeface="Times New Roman"/>
              </a:rPr>
              <a:t>an electric</a:t>
            </a:r>
            <a:r>
              <a:rPr dirty="0" sz="2800" spc="-5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current</a:t>
            </a:r>
            <a:endParaRPr sz="2800">
              <a:latin typeface="Times New Roman"/>
              <a:cs typeface="Times New Roman"/>
            </a:endParaRPr>
          </a:p>
          <a:p>
            <a:pPr marL="367665" marR="106045" indent="-342900">
              <a:lnSpc>
                <a:spcPct val="100000"/>
              </a:lnSpc>
              <a:spcBef>
                <a:spcPts val="590"/>
              </a:spcBef>
              <a:buChar char="•"/>
              <a:tabLst>
                <a:tab pos="367665" algn="l"/>
                <a:tab pos="368300" algn="l"/>
              </a:tabLst>
            </a:pPr>
            <a:r>
              <a:rPr dirty="0" sz="2800">
                <a:latin typeface="Times New Roman"/>
                <a:cs typeface="Times New Roman"/>
              </a:rPr>
              <a:t>the </a:t>
            </a:r>
            <a:r>
              <a:rPr dirty="0" sz="2800" spc="-5">
                <a:latin typeface="Times New Roman"/>
                <a:cs typeface="Times New Roman"/>
              </a:rPr>
              <a:t>conversion between </a:t>
            </a:r>
            <a:r>
              <a:rPr dirty="0" sz="2800" spc="-10">
                <a:latin typeface="Times New Roman"/>
                <a:cs typeface="Times New Roman"/>
              </a:rPr>
              <a:t>chemical </a:t>
            </a:r>
            <a:r>
              <a:rPr dirty="0" sz="2800" spc="-5">
                <a:latin typeface="Times New Roman"/>
                <a:cs typeface="Times New Roman"/>
              </a:rPr>
              <a:t>energy and electrical  energy </a:t>
            </a:r>
            <a:r>
              <a:rPr dirty="0" sz="2800">
                <a:latin typeface="Times New Roman"/>
                <a:cs typeface="Times New Roman"/>
              </a:rPr>
              <a:t>is </a:t>
            </a:r>
            <a:r>
              <a:rPr dirty="0" sz="2800" spc="-5">
                <a:latin typeface="Times New Roman"/>
                <a:cs typeface="Times New Roman"/>
              </a:rPr>
              <a:t>carried </a:t>
            </a:r>
            <a:r>
              <a:rPr dirty="0" sz="2800">
                <a:latin typeface="Times New Roman"/>
                <a:cs typeface="Times New Roman"/>
              </a:rPr>
              <a:t>out in </a:t>
            </a:r>
            <a:r>
              <a:rPr dirty="0" sz="2800" spc="-10">
                <a:latin typeface="Times New Roman"/>
                <a:cs typeface="Times New Roman"/>
              </a:rPr>
              <a:t>an </a:t>
            </a:r>
            <a:r>
              <a:rPr dirty="0" sz="2800" spc="-5" b="1">
                <a:solidFill>
                  <a:srgbClr val="FF0000"/>
                </a:solidFill>
                <a:latin typeface="Times New Roman"/>
                <a:cs typeface="Times New Roman"/>
              </a:rPr>
              <a:t>electrochemical</a:t>
            </a:r>
            <a:r>
              <a:rPr dirty="0" sz="2800" spc="1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-5" b="1">
                <a:solidFill>
                  <a:srgbClr val="FF0000"/>
                </a:solidFill>
                <a:latin typeface="Times New Roman"/>
                <a:cs typeface="Times New Roman"/>
              </a:rPr>
              <a:t>cell</a:t>
            </a:r>
            <a:endParaRPr sz="2800">
              <a:latin typeface="Times New Roman"/>
              <a:cs typeface="Times New Roman"/>
            </a:endParaRPr>
          </a:p>
          <a:p>
            <a:pPr marL="3683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67665" algn="l"/>
                <a:tab pos="368300" algn="l"/>
              </a:tabLst>
            </a:pPr>
            <a:r>
              <a:rPr dirty="0" sz="2800" spc="-5">
                <a:latin typeface="Times New Roman"/>
                <a:cs typeface="Times New Roman"/>
              </a:rPr>
              <a:t>spontaneous redox reactions take place </a:t>
            </a:r>
            <a:r>
              <a:rPr dirty="0" sz="2800">
                <a:latin typeface="Times New Roman"/>
                <a:cs typeface="Times New Roman"/>
              </a:rPr>
              <a:t>in a </a:t>
            </a:r>
            <a:r>
              <a:rPr dirty="0" sz="2800" b="1">
                <a:solidFill>
                  <a:srgbClr val="FF0000"/>
                </a:solidFill>
                <a:latin typeface="Times New Roman"/>
                <a:cs typeface="Times New Roman"/>
              </a:rPr>
              <a:t>voltaic</a:t>
            </a:r>
            <a:r>
              <a:rPr dirty="0" sz="2800" spc="-2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-5" b="1">
                <a:solidFill>
                  <a:srgbClr val="FF0000"/>
                </a:solidFill>
                <a:latin typeface="Times New Roman"/>
                <a:cs typeface="Times New Roman"/>
              </a:rPr>
              <a:t>cell</a:t>
            </a:r>
            <a:endParaRPr sz="2800">
              <a:latin typeface="Times New Roman"/>
              <a:cs typeface="Times New Roman"/>
            </a:endParaRPr>
          </a:p>
          <a:p>
            <a:pPr marL="481965">
              <a:lnSpc>
                <a:spcPct val="100000"/>
              </a:lnSpc>
              <a:spcBef>
                <a:spcPts val="590"/>
              </a:spcBef>
            </a:pPr>
            <a:r>
              <a:rPr dirty="0" baseline="5787" sz="3600" spc="-52">
                <a:latin typeface="UnDotum"/>
                <a:cs typeface="UnDotum"/>
              </a:rPr>
              <a:t></a:t>
            </a:r>
            <a:r>
              <a:rPr dirty="0" sz="2400" spc="-35">
                <a:latin typeface="Times New Roman"/>
                <a:cs typeface="Times New Roman"/>
              </a:rPr>
              <a:t>also </a:t>
            </a:r>
            <a:r>
              <a:rPr dirty="0" sz="2400" spc="-5">
                <a:latin typeface="Times New Roman"/>
                <a:cs typeface="Times New Roman"/>
              </a:rPr>
              <a:t>known </a:t>
            </a:r>
            <a:r>
              <a:rPr dirty="0" sz="2400">
                <a:latin typeface="Times New Roman"/>
                <a:cs typeface="Times New Roman"/>
              </a:rPr>
              <a:t>as galvanic</a:t>
            </a:r>
            <a:r>
              <a:rPr dirty="0" sz="2400" spc="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cells</a:t>
            </a:r>
            <a:endParaRPr sz="2400">
              <a:latin typeface="Times New Roman"/>
              <a:cs typeface="Times New Roman"/>
            </a:endParaRPr>
          </a:p>
          <a:p>
            <a:pPr marL="481965">
              <a:lnSpc>
                <a:spcPct val="100000"/>
              </a:lnSpc>
              <a:spcBef>
                <a:spcPts val="600"/>
              </a:spcBef>
            </a:pPr>
            <a:r>
              <a:rPr dirty="0" baseline="5787" sz="3600" spc="-30">
                <a:latin typeface="UnDotum"/>
                <a:cs typeface="UnDotum"/>
              </a:rPr>
              <a:t></a:t>
            </a:r>
            <a:r>
              <a:rPr dirty="0" sz="2400" spc="-20">
                <a:latin typeface="Times New Roman"/>
                <a:cs typeface="Times New Roman"/>
              </a:rPr>
              <a:t>batteries </a:t>
            </a:r>
            <a:r>
              <a:rPr dirty="0" sz="2400">
                <a:latin typeface="Times New Roman"/>
                <a:cs typeface="Times New Roman"/>
              </a:rPr>
              <a:t>are voltaic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cells</a:t>
            </a:r>
            <a:endParaRPr sz="2400">
              <a:latin typeface="Times New Roman"/>
              <a:cs typeface="Times New Roman"/>
            </a:endParaRPr>
          </a:p>
          <a:p>
            <a:pPr marL="367665" marR="21082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67665" algn="l"/>
                <a:tab pos="368300" algn="l"/>
              </a:tabLst>
            </a:pPr>
            <a:r>
              <a:rPr dirty="0" sz="2800" spc="-5">
                <a:latin typeface="Times New Roman"/>
                <a:cs typeface="Times New Roman"/>
              </a:rPr>
              <a:t>nonspontaneous redox reactions </a:t>
            </a:r>
            <a:r>
              <a:rPr dirty="0" sz="2800" spc="-10">
                <a:latin typeface="Times New Roman"/>
                <a:cs typeface="Times New Roman"/>
              </a:rPr>
              <a:t>can </a:t>
            </a:r>
            <a:r>
              <a:rPr dirty="0" sz="2800">
                <a:latin typeface="Times New Roman"/>
                <a:cs typeface="Times New Roman"/>
              </a:rPr>
              <a:t>be </a:t>
            </a:r>
            <a:r>
              <a:rPr dirty="0" sz="2800" spc="-10">
                <a:latin typeface="Times New Roman"/>
                <a:cs typeface="Times New Roman"/>
              </a:rPr>
              <a:t>made </a:t>
            </a:r>
            <a:r>
              <a:rPr dirty="0" sz="2800">
                <a:latin typeface="Times New Roman"/>
                <a:cs typeface="Times New Roman"/>
              </a:rPr>
              <a:t>to </a:t>
            </a:r>
            <a:r>
              <a:rPr dirty="0" sz="2800" spc="-5">
                <a:latin typeface="Times New Roman"/>
                <a:cs typeface="Times New Roman"/>
              </a:rPr>
              <a:t>occur  </a:t>
            </a:r>
            <a:r>
              <a:rPr dirty="0" sz="2800">
                <a:latin typeface="Times New Roman"/>
                <a:cs typeface="Times New Roman"/>
              </a:rPr>
              <a:t>in </a:t>
            </a:r>
            <a:r>
              <a:rPr dirty="0" sz="2800" spc="-10">
                <a:latin typeface="Times New Roman"/>
                <a:cs typeface="Times New Roman"/>
              </a:rPr>
              <a:t>an </a:t>
            </a:r>
            <a:r>
              <a:rPr dirty="0" sz="2800" spc="-5" b="1">
                <a:solidFill>
                  <a:srgbClr val="FF0000"/>
                </a:solidFill>
                <a:latin typeface="Times New Roman"/>
                <a:cs typeface="Times New Roman"/>
              </a:rPr>
              <a:t>electrolytic cell </a:t>
            </a:r>
            <a:r>
              <a:rPr dirty="0" sz="2800">
                <a:latin typeface="Times New Roman"/>
                <a:cs typeface="Times New Roman"/>
              </a:rPr>
              <a:t>by the </a:t>
            </a:r>
            <a:r>
              <a:rPr dirty="0" sz="2800" spc="-5">
                <a:latin typeface="Times New Roman"/>
                <a:cs typeface="Times New Roman"/>
              </a:rPr>
              <a:t>addition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spc="-5">
                <a:latin typeface="Times New Roman"/>
                <a:cs typeface="Times New Roman"/>
              </a:rPr>
              <a:t>electrical  energy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dissolv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59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78200" y="185420"/>
            <a:ext cx="238315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Electrodes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56870" y="979170"/>
            <a:ext cx="8041005" cy="50469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0" indent="-342900">
              <a:lnSpc>
                <a:spcPts val="3190"/>
              </a:lnSpc>
              <a:spcBef>
                <a:spcPts val="100"/>
              </a:spcBef>
              <a:buFont typeface="Times New Roman"/>
              <a:buChar char="•"/>
              <a:tabLst>
                <a:tab pos="380365" algn="l"/>
                <a:tab pos="381000" algn="l"/>
              </a:tabLst>
            </a:pPr>
            <a:r>
              <a:rPr dirty="0" sz="2800" spc="-5" b="1">
                <a:latin typeface="Times New Roman"/>
                <a:cs typeface="Times New Roman"/>
              </a:rPr>
              <a:t>Anode</a:t>
            </a:r>
            <a:endParaRPr sz="2800">
              <a:latin typeface="Times New Roman"/>
              <a:cs typeface="Times New Roman"/>
            </a:endParaRPr>
          </a:p>
          <a:p>
            <a:pPr marL="494665">
              <a:lnSpc>
                <a:spcPts val="3020"/>
              </a:lnSpc>
            </a:pPr>
            <a:r>
              <a:rPr dirty="0" baseline="5952" sz="4200" spc="-82">
                <a:latin typeface="UnDotum"/>
                <a:cs typeface="UnDotum"/>
              </a:rPr>
              <a:t></a:t>
            </a:r>
            <a:r>
              <a:rPr dirty="0" sz="2800" spc="-55">
                <a:latin typeface="Times New Roman"/>
                <a:cs typeface="Times New Roman"/>
              </a:rPr>
              <a:t>electrode </a:t>
            </a:r>
            <a:r>
              <a:rPr dirty="0" sz="2800" spc="-5">
                <a:latin typeface="Times New Roman"/>
                <a:cs typeface="Times New Roman"/>
              </a:rPr>
              <a:t>where </a:t>
            </a:r>
            <a:r>
              <a:rPr dirty="0" sz="2800">
                <a:latin typeface="Times New Roman"/>
                <a:cs typeface="Times New Roman"/>
              </a:rPr>
              <a:t>oxidation</a:t>
            </a:r>
            <a:r>
              <a:rPr dirty="0" sz="2800" spc="2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occurs</a:t>
            </a:r>
            <a:endParaRPr sz="2800">
              <a:latin typeface="Times New Roman"/>
              <a:cs typeface="Times New Roman"/>
            </a:endParaRPr>
          </a:p>
          <a:p>
            <a:pPr marL="494665">
              <a:lnSpc>
                <a:spcPts val="3025"/>
              </a:lnSpc>
            </a:pPr>
            <a:r>
              <a:rPr dirty="0" baseline="5952" sz="4200" spc="-104">
                <a:latin typeface="UnDotum"/>
                <a:cs typeface="UnDotum"/>
              </a:rPr>
              <a:t></a:t>
            </a:r>
            <a:r>
              <a:rPr dirty="0" sz="2800" spc="-70">
                <a:latin typeface="Times New Roman"/>
                <a:cs typeface="Times New Roman"/>
              </a:rPr>
              <a:t>anions </a:t>
            </a:r>
            <a:r>
              <a:rPr dirty="0" sz="2800" spc="-5">
                <a:latin typeface="Times New Roman"/>
                <a:cs typeface="Times New Roman"/>
              </a:rPr>
              <a:t>attracted </a:t>
            </a:r>
            <a:r>
              <a:rPr dirty="0" sz="2800">
                <a:latin typeface="Times New Roman"/>
                <a:cs typeface="Times New Roman"/>
              </a:rPr>
              <a:t>to</a:t>
            </a:r>
            <a:r>
              <a:rPr dirty="0" sz="2800" spc="6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it</a:t>
            </a:r>
            <a:endParaRPr sz="2800">
              <a:latin typeface="Times New Roman"/>
              <a:cs typeface="Times New Roman"/>
            </a:endParaRPr>
          </a:p>
          <a:p>
            <a:pPr marL="780415" marR="107950" indent="-285750">
              <a:lnSpc>
                <a:spcPts val="3020"/>
              </a:lnSpc>
              <a:spcBef>
                <a:spcPts val="215"/>
              </a:spcBef>
            </a:pPr>
            <a:r>
              <a:rPr dirty="0" baseline="5952" sz="4200" spc="-82">
                <a:latin typeface="UnDotum"/>
                <a:cs typeface="UnDotum"/>
              </a:rPr>
              <a:t></a:t>
            </a:r>
            <a:r>
              <a:rPr dirty="0" sz="2800" spc="-55">
                <a:latin typeface="Times New Roman"/>
                <a:cs typeface="Times New Roman"/>
              </a:rPr>
              <a:t>connected </a:t>
            </a:r>
            <a:r>
              <a:rPr dirty="0" sz="2800">
                <a:latin typeface="Times New Roman"/>
                <a:cs typeface="Times New Roman"/>
              </a:rPr>
              <a:t>to positive </a:t>
            </a:r>
            <a:r>
              <a:rPr dirty="0" sz="2800" spc="-5">
                <a:latin typeface="Times New Roman"/>
                <a:cs typeface="Times New Roman"/>
              </a:rPr>
              <a:t>end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spc="-5">
                <a:latin typeface="Times New Roman"/>
                <a:cs typeface="Times New Roman"/>
              </a:rPr>
              <a:t>battery in electrolytic  cell</a:t>
            </a:r>
            <a:endParaRPr sz="2800">
              <a:latin typeface="Times New Roman"/>
              <a:cs typeface="Times New Roman"/>
            </a:endParaRPr>
          </a:p>
          <a:p>
            <a:pPr marL="494665">
              <a:lnSpc>
                <a:spcPts val="2975"/>
              </a:lnSpc>
            </a:pPr>
            <a:r>
              <a:rPr dirty="0" baseline="5952" sz="4200" spc="-127">
                <a:latin typeface="UnDotum"/>
                <a:cs typeface="UnDotum"/>
              </a:rPr>
              <a:t></a:t>
            </a:r>
            <a:r>
              <a:rPr dirty="0" sz="2800" spc="-85">
                <a:latin typeface="Times New Roman"/>
                <a:cs typeface="Times New Roman"/>
              </a:rPr>
              <a:t>loses </a:t>
            </a:r>
            <a:r>
              <a:rPr dirty="0" sz="2800" spc="-5">
                <a:latin typeface="Times New Roman"/>
                <a:cs typeface="Times New Roman"/>
              </a:rPr>
              <a:t>weight </a:t>
            </a:r>
            <a:r>
              <a:rPr dirty="0" sz="2800">
                <a:latin typeface="Times New Roman"/>
                <a:cs typeface="Times New Roman"/>
              </a:rPr>
              <a:t>in </a:t>
            </a:r>
            <a:r>
              <a:rPr dirty="0" sz="2800" spc="-5">
                <a:latin typeface="Times New Roman"/>
                <a:cs typeface="Times New Roman"/>
              </a:rPr>
              <a:t>electrolytic</a:t>
            </a:r>
            <a:r>
              <a:rPr dirty="0" sz="2800" spc="5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cell</a:t>
            </a:r>
            <a:endParaRPr sz="2800">
              <a:latin typeface="Times New Roman"/>
              <a:cs typeface="Times New Roman"/>
            </a:endParaRPr>
          </a:p>
          <a:p>
            <a:pPr marL="381000" indent="-342900">
              <a:lnSpc>
                <a:spcPts val="3190"/>
              </a:lnSpc>
              <a:spcBef>
                <a:spcPts val="10"/>
              </a:spcBef>
              <a:buFont typeface="Times New Roman"/>
              <a:buChar char="•"/>
              <a:tabLst>
                <a:tab pos="380365" algn="l"/>
                <a:tab pos="381000" algn="l"/>
              </a:tabLst>
            </a:pPr>
            <a:r>
              <a:rPr dirty="0" sz="2800" spc="-5" b="1">
                <a:latin typeface="Times New Roman"/>
                <a:cs typeface="Times New Roman"/>
              </a:rPr>
              <a:t>Cathode</a:t>
            </a:r>
            <a:endParaRPr sz="2800">
              <a:latin typeface="Times New Roman"/>
              <a:cs typeface="Times New Roman"/>
            </a:endParaRPr>
          </a:p>
          <a:p>
            <a:pPr marL="494665">
              <a:lnSpc>
                <a:spcPts val="3020"/>
              </a:lnSpc>
            </a:pPr>
            <a:r>
              <a:rPr dirty="0" baseline="5952" sz="4200" spc="-82">
                <a:latin typeface="UnDotum"/>
                <a:cs typeface="UnDotum"/>
              </a:rPr>
              <a:t></a:t>
            </a:r>
            <a:r>
              <a:rPr dirty="0" sz="2800" spc="-55">
                <a:latin typeface="Times New Roman"/>
                <a:cs typeface="Times New Roman"/>
              </a:rPr>
              <a:t>electrode </a:t>
            </a:r>
            <a:r>
              <a:rPr dirty="0" sz="2800" spc="-5">
                <a:latin typeface="Times New Roman"/>
                <a:cs typeface="Times New Roman"/>
              </a:rPr>
              <a:t>where reduction</a:t>
            </a:r>
            <a:r>
              <a:rPr dirty="0" sz="2800" spc="2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occurs</a:t>
            </a:r>
            <a:endParaRPr sz="2800">
              <a:latin typeface="Times New Roman"/>
              <a:cs typeface="Times New Roman"/>
            </a:endParaRPr>
          </a:p>
          <a:p>
            <a:pPr marL="494665">
              <a:lnSpc>
                <a:spcPts val="3020"/>
              </a:lnSpc>
            </a:pPr>
            <a:r>
              <a:rPr dirty="0" baseline="5952" sz="4200" spc="-97">
                <a:latin typeface="UnDotum"/>
                <a:cs typeface="UnDotum"/>
              </a:rPr>
              <a:t></a:t>
            </a:r>
            <a:r>
              <a:rPr dirty="0" sz="2800" spc="-65">
                <a:latin typeface="Times New Roman"/>
                <a:cs typeface="Times New Roman"/>
              </a:rPr>
              <a:t>cations </a:t>
            </a:r>
            <a:r>
              <a:rPr dirty="0" sz="2800" spc="-5">
                <a:latin typeface="Times New Roman"/>
                <a:cs typeface="Times New Roman"/>
              </a:rPr>
              <a:t>attracted </a:t>
            </a:r>
            <a:r>
              <a:rPr dirty="0" sz="2800">
                <a:latin typeface="Times New Roman"/>
                <a:cs typeface="Times New Roman"/>
              </a:rPr>
              <a:t>to</a:t>
            </a:r>
            <a:r>
              <a:rPr dirty="0" sz="2800" spc="4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it</a:t>
            </a:r>
            <a:endParaRPr sz="2800">
              <a:latin typeface="Times New Roman"/>
              <a:cs typeface="Times New Roman"/>
            </a:endParaRPr>
          </a:p>
          <a:p>
            <a:pPr marL="780415" marR="30480" indent="-285750">
              <a:lnSpc>
                <a:spcPts val="3030"/>
              </a:lnSpc>
              <a:spcBef>
                <a:spcPts val="209"/>
              </a:spcBef>
            </a:pPr>
            <a:r>
              <a:rPr dirty="0" baseline="5952" sz="4200" spc="-82">
                <a:latin typeface="UnDotum"/>
                <a:cs typeface="UnDotum"/>
              </a:rPr>
              <a:t></a:t>
            </a:r>
            <a:r>
              <a:rPr dirty="0" sz="2800" spc="-55">
                <a:latin typeface="Times New Roman"/>
                <a:cs typeface="Times New Roman"/>
              </a:rPr>
              <a:t>connected </a:t>
            </a:r>
            <a:r>
              <a:rPr dirty="0" sz="2800">
                <a:latin typeface="Times New Roman"/>
                <a:cs typeface="Times New Roman"/>
              </a:rPr>
              <a:t>to </a:t>
            </a:r>
            <a:r>
              <a:rPr dirty="0" sz="2800" spc="-5">
                <a:latin typeface="Times New Roman"/>
                <a:cs typeface="Times New Roman"/>
              </a:rPr>
              <a:t>negative end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spc="-5">
                <a:latin typeface="Times New Roman"/>
                <a:cs typeface="Times New Roman"/>
              </a:rPr>
              <a:t>battery </a:t>
            </a:r>
            <a:r>
              <a:rPr dirty="0" sz="2800">
                <a:latin typeface="Times New Roman"/>
                <a:cs typeface="Times New Roman"/>
              </a:rPr>
              <a:t>in </a:t>
            </a:r>
            <a:r>
              <a:rPr dirty="0" sz="2800" spc="-5">
                <a:latin typeface="Times New Roman"/>
                <a:cs typeface="Times New Roman"/>
              </a:rPr>
              <a:t>electrolytic  cell</a:t>
            </a:r>
            <a:endParaRPr sz="2800">
              <a:latin typeface="Times New Roman"/>
              <a:cs typeface="Times New Roman"/>
            </a:endParaRPr>
          </a:p>
          <a:p>
            <a:pPr marL="494665">
              <a:lnSpc>
                <a:spcPts val="2830"/>
              </a:lnSpc>
            </a:pPr>
            <a:r>
              <a:rPr dirty="0" baseline="5952" sz="4200" spc="-127">
                <a:latin typeface="UnDotum"/>
                <a:cs typeface="UnDotum"/>
              </a:rPr>
              <a:t></a:t>
            </a:r>
            <a:r>
              <a:rPr dirty="0" sz="2800" spc="-85">
                <a:latin typeface="Times New Roman"/>
                <a:cs typeface="Times New Roman"/>
              </a:rPr>
              <a:t>gains </a:t>
            </a:r>
            <a:r>
              <a:rPr dirty="0" sz="2800" spc="-5">
                <a:latin typeface="Times New Roman"/>
                <a:cs typeface="Times New Roman"/>
              </a:rPr>
              <a:t>weight </a:t>
            </a:r>
            <a:r>
              <a:rPr dirty="0" sz="2800">
                <a:latin typeface="Times New Roman"/>
                <a:cs typeface="Times New Roman"/>
              </a:rPr>
              <a:t>in </a:t>
            </a:r>
            <a:r>
              <a:rPr dirty="0" sz="2800" spc="-5">
                <a:latin typeface="Times New Roman"/>
                <a:cs typeface="Times New Roman"/>
              </a:rPr>
              <a:t>electrolytic</a:t>
            </a:r>
            <a:r>
              <a:rPr dirty="0" sz="2800" spc="5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cell</a:t>
            </a:r>
            <a:endParaRPr sz="2800">
              <a:latin typeface="Times New Roman"/>
              <a:cs typeface="Times New Roman"/>
            </a:endParaRPr>
          </a:p>
          <a:p>
            <a:pPr marL="952500">
              <a:lnSpc>
                <a:spcPts val="2735"/>
              </a:lnSpc>
            </a:pPr>
            <a:r>
              <a:rPr dirty="0" baseline="5787" sz="3600" spc="-75">
                <a:latin typeface="UnDotum"/>
                <a:cs typeface="UnDotum"/>
              </a:rPr>
              <a:t></a:t>
            </a:r>
            <a:r>
              <a:rPr dirty="0" sz="2400" spc="-50">
                <a:latin typeface="Times New Roman"/>
                <a:cs typeface="Times New Roman"/>
              </a:rPr>
              <a:t>electrode </a:t>
            </a:r>
            <a:r>
              <a:rPr dirty="0" sz="2400" spc="-5">
                <a:latin typeface="Times New Roman"/>
                <a:cs typeface="Times New Roman"/>
              </a:rPr>
              <a:t>where </a:t>
            </a:r>
            <a:r>
              <a:rPr dirty="0" sz="2400">
                <a:latin typeface="Times New Roman"/>
                <a:cs typeface="Times New Roman"/>
              </a:rPr>
              <a:t>plating takes place in</a:t>
            </a:r>
            <a:r>
              <a:rPr dirty="0" sz="2400" spc="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electroplating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dissolv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61129" y="6282690"/>
            <a:ext cx="12192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Tro </a:t>
            </a:r>
            <a:r>
              <a:rPr dirty="0" sz="1400">
                <a:latin typeface="Times New Roman"/>
                <a:cs typeface="Times New Roman"/>
              </a:rPr>
              <a:t>- Chapter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76259" y="6282690"/>
            <a:ext cx="2044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Times New Roman"/>
                <a:cs typeface="Times New Roman"/>
              </a:rPr>
              <a:t>6</a:t>
            </a:r>
            <a:r>
              <a:rPr dirty="0" sz="140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7340" y="1671320"/>
            <a:ext cx="274129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>
                <a:solidFill>
                  <a:srgbClr val="FF0000"/>
                </a:solidFill>
                <a:hlinkClick r:id="rId2"/>
              </a:rPr>
              <a:t>Voltaic</a:t>
            </a:r>
            <a:r>
              <a:rPr dirty="0" sz="4400" spc="-75">
                <a:solidFill>
                  <a:srgbClr val="FF0000"/>
                </a:solidFill>
                <a:hlinkClick r:id="rId2"/>
              </a:rPr>
              <a:t> </a:t>
            </a:r>
            <a:r>
              <a:rPr dirty="0" sz="4400">
                <a:solidFill>
                  <a:srgbClr val="FF0000"/>
                </a:solidFill>
                <a:hlinkClick r:id="rId2"/>
              </a:rPr>
              <a:t>Cell</a:t>
            </a:r>
            <a:endParaRPr sz="4400"/>
          </a:p>
        </p:txBody>
      </p:sp>
      <p:sp>
        <p:nvSpPr>
          <p:cNvPr id="5" name="object 5"/>
          <p:cNvSpPr/>
          <p:nvPr/>
        </p:nvSpPr>
        <p:spPr>
          <a:xfrm>
            <a:off x="2556510" y="115570"/>
            <a:ext cx="5542280" cy="6553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fast">
    <p:dissolv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dirty="0"/>
              <a:t>63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383540" y="955040"/>
            <a:ext cx="8168640" cy="40703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02565">
              <a:lnSpc>
                <a:spcPct val="100000"/>
              </a:lnSpc>
              <a:spcBef>
                <a:spcPts val="100"/>
              </a:spcBef>
            </a:pPr>
            <a:r>
              <a:rPr dirty="0" sz="2800" spc="-5">
                <a:solidFill>
                  <a:srgbClr val="9900FF"/>
                </a:solidFill>
                <a:latin typeface="Comic Sans MS"/>
                <a:cs typeface="Comic Sans MS"/>
              </a:rPr>
              <a:t>Redox reactions and electrode process</a:t>
            </a:r>
            <a:endParaRPr sz="2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50">
              <a:latin typeface="Comic Sans MS"/>
              <a:cs typeface="Comic Sans MS"/>
            </a:endParaRPr>
          </a:p>
          <a:p>
            <a:pPr algn="just" marL="355600" indent="-342900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Redox</a:t>
            </a:r>
            <a:r>
              <a:rPr dirty="0" u="heavy" sz="2800" spc="-1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couple:-</a:t>
            </a:r>
            <a:endParaRPr sz="2800">
              <a:latin typeface="Comic Sans MS"/>
              <a:cs typeface="Comic Sans MS"/>
            </a:endParaRPr>
          </a:p>
          <a:p>
            <a:pPr algn="just" marL="355600" marR="5080" indent="-342900">
              <a:lnSpc>
                <a:spcPct val="100000"/>
              </a:lnSpc>
              <a:spcBef>
                <a:spcPts val="680"/>
              </a:spcBef>
            </a:pPr>
            <a:r>
              <a:rPr dirty="0" sz="2800" spc="-5">
                <a:latin typeface="Comic Sans MS"/>
                <a:cs typeface="Comic Sans MS"/>
              </a:rPr>
              <a:t>It is defined </a:t>
            </a:r>
            <a:r>
              <a:rPr dirty="0" sz="2800" spc="-10">
                <a:latin typeface="Comic Sans MS"/>
                <a:cs typeface="Comic Sans MS"/>
              </a:rPr>
              <a:t>as </a:t>
            </a:r>
            <a:r>
              <a:rPr dirty="0" sz="2800" spc="-5">
                <a:latin typeface="Comic Sans MS"/>
                <a:cs typeface="Comic Sans MS"/>
              </a:rPr>
              <a:t>having together the oxidised and  reduced forms </a:t>
            </a:r>
            <a:r>
              <a:rPr dirty="0" sz="2800">
                <a:latin typeface="Comic Sans MS"/>
                <a:cs typeface="Comic Sans MS"/>
              </a:rPr>
              <a:t>of a </a:t>
            </a:r>
            <a:r>
              <a:rPr dirty="0" sz="2800" spc="-10">
                <a:latin typeface="Comic Sans MS"/>
                <a:cs typeface="Comic Sans MS"/>
              </a:rPr>
              <a:t>substance </a:t>
            </a:r>
            <a:r>
              <a:rPr dirty="0" sz="2800" spc="-5">
                <a:latin typeface="Comic Sans MS"/>
                <a:cs typeface="Comic Sans MS"/>
              </a:rPr>
              <a:t>taking part in an  oxidation </a:t>
            </a:r>
            <a:r>
              <a:rPr dirty="0" sz="2800">
                <a:latin typeface="Comic Sans MS"/>
                <a:cs typeface="Comic Sans MS"/>
              </a:rPr>
              <a:t>or </a:t>
            </a:r>
            <a:r>
              <a:rPr dirty="0" sz="2800" spc="-5">
                <a:latin typeface="Comic Sans MS"/>
                <a:cs typeface="Comic Sans MS"/>
              </a:rPr>
              <a:t>reduction half</a:t>
            </a:r>
            <a:r>
              <a:rPr dirty="0" sz="2800" spc="-30">
                <a:latin typeface="Comic Sans MS"/>
                <a:cs typeface="Comic Sans MS"/>
              </a:rPr>
              <a:t> </a:t>
            </a:r>
            <a:r>
              <a:rPr dirty="0" sz="2800" spc="-5">
                <a:latin typeface="Comic Sans MS"/>
                <a:cs typeface="Comic Sans MS"/>
              </a:rPr>
              <a:t>reaction</a:t>
            </a:r>
            <a:endParaRPr sz="2800">
              <a:latin typeface="Comic Sans MS"/>
              <a:cs typeface="Comic Sans MS"/>
            </a:endParaRPr>
          </a:p>
          <a:p>
            <a:pPr marL="355600" marR="69850" indent="-342900">
              <a:lnSpc>
                <a:spcPct val="100000"/>
              </a:lnSpc>
              <a:spcBef>
                <a:spcPts val="700"/>
              </a:spcBef>
              <a:tabLst>
                <a:tab pos="5351780" algn="l"/>
              </a:tabLst>
            </a:pPr>
            <a:r>
              <a:rPr dirty="0" sz="2800" spc="-5">
                <a:latin typeface="Comic Sans MS"/>
                <a:cs typeface="Comic Sans MS"/>
              </a:rPr>
              <a:t>This is represented </a:t>
            </a:r>
            <a:r>
              <a:rPr dirty="0" sz="2800" spc="-10">
                <a:latin typeface="Comic Sans MS"/>
                <a:cs typeface="Comic Sans MS"/>
              </a:rPr>
              <a:t>by </a:t>
            </a:r>
            <a:r>
              <a:rPr dirty="0" sz="2800" spc="-5">
                <a:latin typeface="Comic Sans MS"/>
                <a:cs typeface="Comic Sans MS"/>
              </a:rPr>
              <a:t>separating the oxidised  </a:t>
            </a:r>
            <a:r>
              <a:rPr dirty="0" sz="2800">
                <a:latin typeface="Comic Sans MS"/>
                <a:cs typeface="Comic Sans MS"/>
              </a:rPr>
              <a:t>form from </a:t>
            </a:r>
            <a:r>
              <a:rPr dirty="0" sz="2800" spc="-5">
                <a:latin typeface="Comic Sans MS"/>
                <a:cs typeface="Comic Sans MS"/>
              </a:rPr>
              <a:t>the reduced</a:t>
            </a:r>
            <a:r>
              <a:rPr dirty="0" sz="2800">
                <a:latin typeface="Comic Sans MS"/>
                <a:cs typeface="Comic Sans MS"/>
              </a:rPr>
              <a:t> form	</a:t>
            </a:r>
            <a:r>
              <a:rPr dirty="0" sz="2800" spc="-5">
                <a:latin typeface="Comic Sans MS"/>
                <a:cs typeface="Comic Sans MS"/>
              </a:rPr>
              <a:t>by </a:t>
            </a:r>
            <a:r>
              <a:rPr dirty="0" sz="2800">
                <a:latin typeface="Comic Sans MS"/>
                <a:cs typeface="Comic Sans MS"/>
              </a:rPr>
              <a:t>a </a:t>
            </a:r>
            <a:r>
              <a:rPr dirty="0" sz="2800" spc="-5">
                <a:latin typeface="Comic Sans MS"/>
                <a:cs typeface="Comic Sans MS"/>
              </a:rPr>
              <a:t>vertical</a:t>
            </a:r>
            <a:r>
              <a:rPr dirty="0" sz="2800" spc="-90">
                <a:latin typeface="Comic Sans MS"/>
                <a:cs typeface="Comic Sans MS"/>
              </a:rPr>
              <a:t> </a:t>
            </a:r>
            <a:r>
              <a:rPr dirty="0" sz="2800" spc="-5">
                <a:latin typeface="Comic Sans MS"/>
                <a:cs typeface="Comic Sans MS"/>
              </a:rPr>
              <a:t>line  showing for e.g. solid/solution</a:t>
            </a:r>
            <a:r>
              <a:rPr dirty="0" sz="2800" spc="-10">
                <a:latin typeface="Comic Sans MS"/>
                <a:cs typeface="Comic Sans MS"/>
              </a:rPr>
              <a:t> </a:t>
            </a:r>
            <a:r>
              <a:rPr dirty="0" sz="2800" spc="-5">
                <a:latin typeface="Comic Sans MS"/>
                <a:cs typeface="Comic Sans MS"/>
              </a:rPr>
              <a:t>interface.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dirty="0"/>
              <a:t>63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358140" y="261620"/>
            <a:ext cx="8203565" cy="542925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80365" algn="l"/>
                <a:tab pos="381000" algn="l"/>
              </a:tabLst>
            </a:pPr>
            <a:r>
              <a:rPr dirty="0" sz="2400" spc="-5">
                <a:latin typeface="Comic Sans MS"/>
                <a:cs typeface="Comic Sans MS"/>
              </a:rPr>
              <a:t>Example:- </a:t>
            </a:r>
            <a:r>
              <a:rPr dirty="0" sz="2400" spc="-90">
                <a:latin typeface="Comic Sans MS"/>
                <a:cs typeface="Comic Sans MS"/>
              </a:rPr>
              <a:t>Zn</a:t>
            </a:r>
            <a:r>
              <a:rPr dirty="0" baseline="27777" sz="2100" spc="-135">
                <a:latin typeface="Comic Sans MS"/>
                <a:cs typeface="Comic Sans MS"/>
              </a:rPr>
              <a:t>2+</a:t>
            </a:r>
            <a:r>
              <a:rPr dirty="0" sz="2400" spc="-90">
                <a:latin typeface="Comic Sans MS"/>
                <a:cs typeface="Comic Sans MS"/>
              </a:rPr>
              <a:t>/Zn</a:t>
            </a:r>
            <a:r>
              <a:rPr dirty="0" sz="2400" spc="-5">
                <a:latin typeface="Comic Sans MS"/>
                <a:cs typeface="Comic Sans MS"/>
              </a:rPr>
              <a:t> </a:t>
            </a:r>
            <a:r>
              <a:rPr dirty="0" sz="2400" spc="-75">
                <a:latin typeface="Comic Sans MS"/>
                <a:cs typeface="Comic Sans MS"/>
              </a:rPr>
              <a:t>,Cu</a:t>
            </a:r>
            <a:r>
              <a:rPr dirty="0" baseline="27777" sz="2100" spc="-112">
                <a:latin typeface="Comic Sans MS"/>
                <a:cs typeface="Comic Sans MS"/>
              </a:rPr>
              <a:t>2+</a:t>
            </a:r>
            <a:r>
              <a:rPr dirty="0" sz="2400" spc="-75">
                <a:latin typeface="Comic Sans MS"/>
                <a:cs typeface="Comic Sans MS"/>
              </a:rPr>
              <a:t>/Cu.</a:t>
            </a:r>
            <a:endParaRPr sz="2400">
              <a:latin typeface="Comic Sans MS"/>
              <a:cs typeface="Comic Sans MS"/>
            </a:endParaRPr>
          </a:p>
          <a:p>
            <a:pPr marL="381000" marR="289560" indent="-251460">
              <a:lnSpc>
                <a:spcPct val="100000"/>
              </a:lnSpc>
              <a:spcBef>
                <a:spcPts val="600"/>
              </a:spcBef>
            </a:pPr>
            <a:r>
              <a:rPr dirty="0" sz="2400" spc="-10">
                <a:latin typeface="Comic Sans MS"/>
                <a:cs typeface="Comic Sans MS"/>
              </a:rPr>
              <a:t>In </a:t>
            </a:r>
            <a:r>
              <a:rPr dirty="0" sz="2400" spc="-5">
                <a:latin typeface="Comic Sans MS"/>
                <a:cs typeface="Comic Sans MS"/>
              </a:rPr>
              <a:t>both cases oxidised form is put before the reduced  form.</a:t>
            </a:r>
            <a:endParaRPr sz="2400">
              <a:latin typeface="Comic Sans MS"/>
              <a:cs typeface="Comic Sans MS"/>
            </a:endParaRPr>
          </a:p>
          <a:p>
            <a:pPr marL="38100">
              <a:lnSpc>
                <a:spcPct val="100000"/>
              </a:lnSpc>
              <a:spcBef>
                <a:spcPts val="500"/>
              </a:spcBef>
            </a:pPr>
            <a:r>
              <a:rPr dirty="0" u="heavy" sz="2000" spc="-5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Experiment-daniell’s</a:t>
            </a:r>
            <a:r>
              <a:rPr dirty="0" u="heavy" sz="2000" spc="-1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dirty="0" u="heavy" sz="200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cell</a:t>
            </a:r>
            <a:endParaRPr sz="2000">
              <a:latin typeface="Comic Sans MS"/>
              <a:cs typeface="Comic Sans MS"/>
            </a:endParaRPr>
          </a:p>
          <a:p>
            <a:pPr marL="381000" marR="30480" indent="-342900">
              <a:lnSpc>
                <a:spcPct val="100000"/>
              </a:lnSpc>
              <a:spcBef>
                <a:spcPts val="500"/>
              </a:spcBef>
            </a:pPr>
            <a:r>
              <a:rPr dirty="0" sz="2000">
                <a:latin typeface="Comic Sans MS"/>
                <a:cs typeface="Comic Sans MS"/>
              </a:rPr>
              <a:t>Now </a:t>
            </a:r>
            <a:r>
              <a:rPr dirty="0" sz="2000" spc="-5">
                <a:latin typeface="Comic Sans MS"/>
                <a:cs typeface="Comic Sans MS"/>
              </a:rPr>
              <a:t>we put the </a:t>
            </a:r>
            <a:r>
              <a:rPr dirty="0" sz="2000" spc="-10">
                <a:latin typeface="Comic Sans MS"/>
                <a:cs typeface="Comic Sans MS"/>
              </a:rPr>
              <a:t>beaker </a:t>
            </a:r>
            <a:r>
              <a:rPr dirty="0" sz="2000" spc="-5">
                <a:latin typeface="Comic Sans MS"/>
                <a:cs typeface="Comic Sans MS"/>
              </a:rPr>
              <a:t>containing copper sulphate </a:t>
            </a:r>
            <a:r>
              <a:rPr dirty="0" sz="2000">
                <a:latin typeface="Comic Sans MS"/>
                <a:cs typeface="Comic Sans MS"/>
              </a:rPr>
              <a:t>solution </a:t>
            </a:r>
            <a:r>
              <a:rPr dirty="0" sz="2000" spc="-5">
                <a:latin typeface="Comic Sans MS"/>
                <a:cs typeface="Comic Sans MS"/>
              </a:rPr>
              <a:t>and the  </a:t>
            </a:r>
            <a:r>
              <a:rPr dirty="0" sz="2000" spc="-10">
                <a:latin typeface="Comic Sans MS"/>
                <a:cs typeface="Comic Sans MS"/>
              </a:rPr>
              <a:t>beaker </a:t>
            </a:r>
            <a:r>
              <a:rPr dirty="0" sz="2000" spc="-5">
                <a:latin typeface="Comic Sans MS"/>
                <a:cs typeface="Comic Sans MS"/>
              </a:rPr>
              <a:t>containing zinc sulphate </a:t>
            </a:r>
            <a:r>
              <a:rPr dirty="0" sz="2000">
                <a:latin typeface="Comic Sans MS"/>
                <a:cs typeface="Comic Sans MS"/>
              </a:rPr>
              <a:t>solution </a:t>
            </a:r>
            <a:r>
              <a:rPr dirty="0" sz="2000" spc="-5">
                <a:latin typeface="Comic Sans MS"/>
                <a:cs typeface="Comic Sans MS"/>
              </a:rPr>
              <a:t>side </a:t>
            </a:r>
            <a:r>
              <a:rPr dirty="0" sz="2000">
                <a:latin typeface="Comic Sans MS"/>
                <a:cs typeface="Comic Sans MS"/>
              </a:rPr>
              <a:t>by </a:t>
            </a:r>
            <a:r>
              <a:rPr dirty="0" sz="2000" spc="-5">
                <a:latin typeface="Comic Sans MS"/>
                <a:cs typeface="Comic Sans MS"/>
              </a:rPr>
              <a:t>side </a:t>
            </a:r>
            <a:r>
              <a:rPr dirty="0" sz="2000">
                <a:latin typeface="Comic Sans MS"/>
                <a:cs typeface="Comic Sans MS"/>
              </a:rPr>
              <a:t>. We </a:t>
            </a:r>
            <a:r>
              <a:rPr dirty="0" sz="2000" spc="-5">
                <a:latin typeface="Comic Sans MS"/>
                <a:cs typeface="Comic Sans MS"/>
              </a:rPr>
              <a:t>connect  solutions </a:t>
            </a:r>
            <a:r>
              <a:rPr dirty="0" sz="2000">
                <a:latin typeface="Comic Sans MS"/>
                <a:cs typeface="Comic Sans MS"/>
              </a:rPr>
              <a:t>in two </a:t>
            </a:r>
            <a:r>
              <a:rPr dirty="0" sz="2000" spc="-10">
                <a:latin typeface="Comic Sans MS"/>
                <a:cs typeface="Comic Sans MS"/>
              </a:rPr>
              <a:t>beakers </a:t>
            </a:r>
            <a:r>
              <a:rPr dirty="0" sz="2000" spc="-5">
                <a:latin typeface="Comic Sans MS"/>
                <a:cs typeface="Comic Sans MS"/>
              </a:rPr>
              <a:t>by </a:t>
            </a:r>
            <a:r>
              <a:rPr dirty="0" sz="2000">
                <a:latin typeface="Comic Sans MS"/>
                <a:cs typeface="Comic Sans MS"/>
              </a:rPr>
              <a:t>a </a:t>
            </a:r>
            <a:r>
              <a:rPr dirty="0" sz="2000" spc="-5">
                <a:latin typeface="Comic Sans MS"/>
                <a:cs typeface="Comic Sans MS"/>
              </a:rPr>
              <a:t>salt bridge (a </a:t>
            </a:r>
            <a:r>
              <a:rPr dirty="0" sz="2000">
                <a:latin typeface="Comic Sans MS"/>
                <a:cs typeface="Comic Sans MS"/>
              </a:rPr>
              <a:t>U-tube </a:t>
            </a:r>
            <a:r>
              <a:rPr dirty="0" sz="2000" spc="-5">
                <a:latin typeface="Comic Sans MS"/>
                <a:cs typeface="Comic Sans MS"/>
              </a:rPr>
              <a:t>containing </a:t>
            </a:r>
            <a:r>
              <a:rPr dirty="0" sz="2000">
                <a:latin typeface="Comic Sans MS"/>
                <a:cs typeface="Comic Sans MS"/>
              </a:rPr>
              <a:t>a  solution of </a:t>
            </a:r>
            <a:r>
              <a:rPr dirty="0" sz="2000" spc="-5">
                <a:latin typeface="Comic Sans MS"/>
                <a:cs typeface="Comic Sans MS"/>
              </a:rPr>
              <a:t>potassium chloride or ammonium nitrate usually  solidified </a:t>
            </a:r>
            <a:r>
              <a:rPr dirty="0" sz="2000">
                <a:latin typeface="Comic Sans MS"/>
                <a:cs typeface="Comic Sans MS"/>
              </a:rPr>
              <a:t>by </a:t>
            </a:r>
            <a:r>
              <a:rPr dirty="0" sz="2000" spc="-5">
                <a:latin typeface="Comic Sans MS"/>
                <a:cs typeface="Comic Sans MS"/>
              </a:rPr>
              <a:t>boiling with agar agar and later </a:t>
            </a:r>
            <a:r>
              <a:rPr dirty="0" sz="2000">
                <a:latin typeface="Comic Sans MS"/>
                <a:cs typeface="Comic Sans MS"/>
              </a:rPr>
              <a:t>cooling to a </a:t>
            </a:r>
            <a:r>
              <a:rPr dirty="0" sz="2000" spc="-5">
                <a:latin typeface="Comic Sans MS"/>
                <a:cs typeface="Comic Sans MS"/>
              </a:rPr>
              <a:t>jelly like  substance.)</a:t>
            </a:r>
            <a:endParaRPr sz="2000">
              <a:latin typeface="Comic Sans MS"/>
              <a:cs typeface="Comic Sans MS"/>
            </a:endParaRPr>
          </a:p>
          <a:p>
            <a:pPr marL="381000" marR="38735" indent="-342900">
              <a:lnSpc>
                <a:spcPct val="100000"/>
              </a:lnSpc>
              <a:spcBef>
                <a:spcPts val="500"/>
              </a:spcBef>
              <a:tabLst>
                <a:tab pos="7000240" algn="l"/>
              </a:tabLst>
            </a:pPr>
            <a:r>
              <a:rPr dirty="0" sz="2000" spc="-5">
                <a:latin typeface="Comic Sans MS"/>
                <a:cs typeface="Comic Sans MS"/>
              </a:rPr>
              <a:t>This provides an electric contact between the two solutions without  allowing them </a:t>
            </a:r>
            <a:r>
              <a:rPr dirty="0" sz="2000">
                <a:latin typeface="Comic Sans MS"/>
                <a:cs typeface="Comic Sans MS"/>
              </a:rPr>
              <a:t>to </a:t>
            </a:r>
            <a:r>
              <a:rPr dirty="0" sz="2000" spc="-5">
                <a:latin typeface="Comic Sans MS"/>
                <a:cs typeface="Comic Sans MS"/>
              </a:rPr>
              <a:t>mix with each other. The zinc and copper rods  are connected </a:t>
            </a:r>
            <a:r>
              <a:rPr dirty="0" sz="2000">
                <a:latin typeface="Comic Sans MS"/>
                <a:cs typeface="Comic Sans MS"/>
              </a:rPr>
              <a:t>by a </a:t>
            </a:r>
            <a:r>
              <a:rPr dirty="0" sz="2000" spc="-5">
                <a:latin typeface="Comic Sans MS"/>
                <a:cs typeface="Comic Sans MS"/>
              </a:rPr>
              <a:t>metallic wire with </a:t>
            </a:r>
            <a:r>
              <a:rPr dirty="0" sz="2000">
                <a:latin typeface="Comic Sans MS"/>
                <a:cs typeface="Comic Sans MS"/>
              </a:rPr>
              <a:t>a </a:t>
            </a:r>
            <a:r>
              <a:rPr dirty="0" sz="2000" spc="-5">
                <a:latin typeface="Comic Sans MS"/>
                <a:cs typeface="Comic Sans MS"/>
              </a:rPr>
              <a:t>provision for an ammeter  and </a:t>
            </a:r>
            <a:r>
              <a:rPr dirty="0" sz="2000">
                <a:latin typeface="Comic Sans MS"/>
                <a:cs typeface="Comic Sans MS"/>
              </a:rPr>
              <a:t>a </a:t>
            </a:r>
            <a:r>
              <a:rPr dirty="0" sz="2000" spc="-5">
                <a:latin typeface="Comic Sans MS"/>
                <a:cs typeface="Comic Sans MS"/>
              </a:rPr>
              <a:t>switch. The set-up </a:t>
            </a:r>
            <a:r>
              <a:rPr dirty="0" sz="2000">
                <a:latin typeface="Comic Sans MS"/>
                <a:cs typeface="Comic Sans MS"/>
              </a:rPr>
              <a:t>is </a:t>
            </a:r>
            <a:r>
              <a:rPr dirty="0" sz="2000" spc="-10">
                <a:latin typeface="Comic Sans MS"/>
                <a:cs typeface="Comic Sans MS"/>
              </a:rPr>
              <a:t>known </a:t>
            </a:r>
            <a:r>
              <a:rPr dirty="0" sz="2000" spc="-5">
                <a:latin typeface="Comic Sans MS"/>
                <a:cs typeface="Comic Sans MS"/>
              </a:rPr>
              <a:t>as Daniell cell. When the switch  is </a:t>
            </a:r>
            <a:r>
              <a:rPr dirty="0" sz="2000">
                <a:latin typeface="Comic Sans MS"/>
                <a:cs typeface="Comic Sans MS"/>
              </a:rPr>
              <a:t>in </a:t>
            </a:r>
            <a:r>
              <a:rPr dirty="0" sz="2000" spc="-5">
                <a:latin typeface="Comic Sans MS"/>
                <a:cs typeface="Comic Sans MS"/>
              </a:rPr>
              <a:t>the </a:t>
            </a:r>
            <a:r>
              <a:rPr dirty="0" sz="2000">
                <a:latin typeface="Comic Sans MS"/>
                <a:cs typeface="Comic Sans MS"/>
              </a:rPr>
              <a:t>o </a:t>
            </a:r>
            <a:r>
              <a:rPr dirty="0" sz="2000" spc="-5">
                <a:latin typeface="Comic Sans MS"/>
                <a:cs typeface="Comic Sans MS"/>
              </a:rPr>
              <a:t>position, </a:t>
            </a:r>
            <a:r>
              <a:rPr dirty="0" sz="2000">
                <a:latin typeface="Comic Sans MS"/>
                <a:cs typeface="Comic Sans MS"/>
              </a:rPr>
              <a:t>no </a:t>
            </a:r>
            <a:r>
              <a:rPr dirty="0" sz="2000" spc="-5">
                <a:latin typeface="Comic Sans MS"/>
                <a:cs typeface="Comic Sans MS"/>
              </a:rPr>
              <a:t>reaction takes place </a:t>
            </a:r>
            <a:r>
              <a:rPr dirty="0" sz="2000">
                <a:latin typeface="Comic Sans MS"/>
                <a:cs typeface="Comic Sans MS"/>
              </a:rPr>
              <a:t>in</a:t>
            </a:r>
            <a:r>
              <a:rPr dirty="0" sz="2000" spc="50">
                <a:latin typeface="Comic Sans MS"/>
                <a:cs typeface="Comic Sans MS"/>
              </a:rPr>
              <a:t> </a:t>
            </a:r>
            <a:r>
              <a:rPr dirty="0" sz="2000" spc="-5">
                <a:latin typeface="Comic Sans MS"/>
                <a:cs typeface="Comic Sans MS"/>
              </a:rPr>
              <a:t>either</a:t>
            </a:r>
            <a:r>
              <a:rPr dirty="0" sz="2000" spc="5">
                <a:latin typeface="Comic Sans MS"/>
                <a:cs typeface="Comic Sans MS"/>
              </a:rPr>
              <a:t> </a:t>
            </a:r>
            <a:r>
              <a:rPr dirty="0" sz="2000">
                <a:latin typeface="Comic Sans MS"/>
                <a:cs typeface="Comic Sans MS"/>
              </a:rPr>
              <a:t>of	</a:t>
            </a:r>
            <a:r>
              <a:rPr dirty="0" sz="2000" spc="-5">
                <a:latin typeface="Comic Sans MS"/>
                <a:cs typeface="Comic Sans MS"/>
              </a:rPr>
              <a:t>the  </a:t>
            </a:r>
            <a:r>
              <a:rPr dirty="0" sz="2000" spc="-10">
                <a:latin typeface="Comic Sans MS"/>
                <a:cs typeface="Comic Sans MS"/>
              </a:rPr>
              <a:t>beakers </a:t>
            </a:r>
            <a:r>
              <a:rPr dirty="0" sz="2000" spc="-5">
                <a:latin typeface="Comic Sans MS"/>
                <a:cs typeface="Comic Sans MS"/>
              </a:rPr>
              <a:t>and no current </a:t>
            </a:r>
            <a:r>
              <a:rPr dirty="0" sz="2000">
                <a:latin typeface="Comic Sans MS"/>
                <a:cs typeface="Comic Sans MS"/>
              </a:rPr>
              <a:t>flows </a:t>
            </a:r>
            <a:r>
              <a:rPr dirty="0" sz="2000" spc="-5">
                <a:latin typeface="Comic Sans MS"/>
                <a:cs typeface="Comic Sans MS"/>
              </a:rPr>
              <a:t>through the metallic</a:t>
            </a:r>
            <a:r>
              <a:rPr dirty="0" sz="2000" spc="25">
                <a:latin typeface="Comic Sans MS"/>
                <a:cs typeface="Comic Sans MS"/>
              </a:rPr>
              <a:t> </a:t>
            </a:r>
            <a:r>
              <a:rPr dirty="0" sz="2000" spc="-5">
                <a:latin typeface="Comic Sans MS"/>
                <a:cs typeface="Comic Sans MS"/>
              </a:rPr>
              <a:t>wire.</a:t>
            </a:r>
            <a:endParaRPr sz="20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dirty="0"/>
              <a:t>63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53339" y="340359"/>
            <a:ext cx="8980805" cy="450215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381000" marR="841375" indent="-342900">
              <a:lnSpc>
                <a:spcPts val="3820"/>
              </a:lnSpc>
              <a:spcBef>
                <a:spcPts val="240"/>
              </a:spcBef>
              <a:buFont typeface="Comic Sans MS"/>
              <a:buChar char="•"/>
              <a:tabLst>
                <a:tab pos="380365" algn="l"/>
                <a:tab pos="381000" algn="l"/>
                <a:tab pos="1051560" algn="l"/>
              </a:tabLst>
            </a:pPr>
            <a:r>
              <a:rPr dirty="0" sz="3200" spc="-5" b="1">
                <a:latin typeface="Comic Sans MS"/>
                <a:cs typeface="Comic Sans MS"/>
              </a:rPr>
              <a:t>As	soon as the switch is on we get the  following</a:t>
            </a:r>
            <a:r>
              <a:rPr dirty="0" sz="3200" spc="-15" b="1">
                <a:latin typeface="Comic Sans MS"/>
                <a:cs typeface="Comic Sans MS"/>
              </a:rPr>
              <a:t> </a:t>
            </a:r>
            <a:r>
              <a:rPr dirty="0" sz="3200" b="1">
                <a:latin typeface="Comic Sans MS"/>
                <a:cs typeface="Comic Sans MS"/>
              </a:rPr>
              <a:t>observations</a:t>
            </a:r>
            <a:r>
              <a:rPr dirty="0" sz="3200">
                <a:latin typeface="Comic Sans MS"/>
                <a:cs typeface="Comic Sans MS"/>
              </a:rPr>
              <a:t>:-</a:t>
            </a:r>
            <a:endParaRPr sz="3200">
              <a:latin typeface="Comic Sans MS"/>
              <a:cs typeface="Comic Sans MS"/>
            </a:endParaRPr>
          </a:p>
          <a:p>
            <a:pPr marL="381000" marR="180340" indent="-342900">
              <a:lnSpc>
                <a:spcPct val="100000"/>
              </a:lnSpc>
              <a:spcBef>
                <a:spcPts val="470"/>
              </a:spcBef>
              <a:buSzPct val="116666"/>
              <a:buAutoNum type="arabicPeriod"/>
              <a:tabLst>
                <a:tab pos="392430" algn="l"/>
                <a:tab pos="2117090" algn="l"/>
              </a:tabLst>
            </a:pPr>
            <a:r>
              <a:rPr dirty="0" sz="2400">
                <a:latin typeface="Comic Sans MS"/>
                <a:cs typeface="Comic Sans MS"/>
              </a:rPr>
              <a:t>The </a:t>
            </a:r>
            <a:r>
              <a:rPr dirty="0" sz="2400" spc="-5">
                <a:latin typeface="Comic Sans MS"/>
                <a:cs typeface="Comic Sans MS"/>
              </a:rPr>
              <a:t>transfer of electrons now does not </a:t>
            </a:r>
            <a:r>
              <a:rPr dirty="0" sz="2400" spc="-10">
                <a:latin typeface="Comic Sans MS"/>
                <a:cs typeface="Comic Sans MS"/>
              </a:rPr>
              <a:t>take </a:t>
            </a:r>
            <a:r>
              <a:rPr dirty="0" sz="2400">
                <a:latin typeface="Comic Sans MS"/>
                <a:cs typeface="Comic Sans MS"/>
              </a:rPr>
              <a:t>place </a:t>
            </a:r>
            <a:r>
              <a:rPr dirty="0" sz="2400" spc="-5">
                <a:latin typeface="Comic Sans MS"/>
                <a:cs typeface="Comic Sans MS"/>
              </a:rPr>
              <a:t>directly  from</a:t>
            </a:r>
            <a:r>
              <a:rPr dirty="0" sz="2400" spc="-15">
                <a:latin typeface="Comic Sans MS"/>
                <a:cs typeface="Comic Sans MS"/>
              </a:rPr>
              <a:t> </a:t>
            </a:r>
            <a:r>
              <a:rPr dirty="0" sz="2400">
                <a:latin typeface="Comic Sans MS"/>
                <a:cs typeface="Comic Sans MS"/>
              </a:rPr>
              <a:t>Zn</a:t>
            </a:r>
            <a:r>
              <a:rPr dirty="0" sz="2400" spc="5">
                <a:latin typeface="Comic Sans MS"/>
                <a:cs typeface="Comic Sans MS"/>
              </a:rPr>
              <a:t> </a:t>
            </a:r>
            <a:r>
              <a:rPr dirty="0" sz="2400" spc="-5">
                <a:latin typeface="Comic Sans MS"/>
                <a:cs typeface="Comic Sans MS"/>
              </a:rPr>
              <a:t>to	</a:t>
            </a:r>
            <a:r>
              <a:rPr dirty="0" sz="2400" spc="-160">
                <a:latin typeface="Comic Sans MS"/>
                <a:cs typeface="Comic Sans MS"/>
              </a:rPr>
              <a:t>Cu</a:t>
            </a:r>
            <a:r>
              <a:rPr dirty="0" baseline="27777" sz="2100" spc="-240">
                <a:latin typeface="Comic Sans MS"/>
                <a:cs typeface="Comic Sans MS"/>
              </a:rPr>
              <a:t>2+ </a:t>
            </a:r>
            <a:r>
              <a:rPr dirty="0" sz="2400" spc="-5">
                <a:latin typeface="Comic Sans MS"/>
                <a:cs typeface="Comic Sans MS"/>
              </a:rPr>
              <a:t>but through the metallic </a:t>
            </a:r>
            <a:r>
              <a:rPr dirty="0" sz="2400" spc="-10">
                <a:latin typeface="Comic Sans MS"/>
                <a:cs typeface="Comic Sans MS"/>
              </a:rPr>
              <a:t>wire </a:t>
            </a:r>
            <a:r>
              <a:rPr dirty="0" sz="2400" spc="-5">
                <a:latin typeface="Comic Sans MS"/>
                <a:cs typeface="Comic Sans MS"/>
              </a:rPr>
              <a:t>connecting  the </a:t>
            </a:r>
            <a:r>
              <a:rPr dirty="0" sz="2400" spc="-10">
                <a:latin typeface="Comic Sans MS"/>
                <a:cs typeface="Comic Sans MS"/>
              </a:rPr>
              <a:t>two rods </a:t>
            </a:r>
            <a:r>
              <a:rPr dirty="0" sz="2400" spc="-5">
                <a:latin typeface="Comic Sans MS"/>
                <a:cs typeface="Comic Sans MS"/>
              </a:rPr>
              <a:t>as is apparent from the arrow which indicates  the flow </a:t>
            </a:r>
            <a:r>
              <a:rPr dirty="0" sz="2400" spc="-10">
                <a:latin typeface="Comic Sans MS"/>
                <a:cs typeface="Comic Sans MS"/>
              </a:rPr>
              <a:t>of</a:t>
            </a:r>
            <a:r>
              <a:rPr dirty="0" sz="2400" spc="5">
                <a:latin typeface="Comic Sans MS"/>
                <a:cs typeface="Comic Sans MS"/>
              </a:rPr>
              <a:t> </a:t>
            </a:r>
            <a:r>
              <a:rPr dirty="0" sz="2400" spc="-5">
                <a:latin typeface="Comic Sans MS"/>
                <a:cs typeface="Comic Sans MS"/>
              </a:rPr>
              <a:t>current.</a:t>
            </a:r>
            <a:endParaRPr sz="2400">
              <a:latin typeface="Comic Sans MS"/>
              <a:cs typeface="Comic Sans MS"/>
            </a:endParaRPr>
          </a:p>
          <a:p>
            <a:pPr marL="381000" marR="30480" indent="-34290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390525" algn="l"/>
              </a:tabLst>
            </a:pPr>
            <a:r>
              <a:rPr dirty="0" sz="2400">
                <a:latin typeface="Comic Sans MS"/>
                <a:cs typeface="Comic Sans MS"/>
              </a:rPr>
              <a:t>The </a:t>
            </a:r>
            <a:r>
              <a:rPr dirty="0" sz="2400" spc="-5">
                <a:latin typeface="Comic Sans MS"/>
                <a:cs typeface="Comic Sans MS"/>
              </a:rPr>
              <a:t>electricity from solution in one beaker to solution in  the other beaker flows </a:t>
            </a:r>
            <a:r>
              <a:rPr dirty="0" sz="2400">
                <a:latin typeface="Comic Sans MS"/>
                <a:cs typeface="Comic Sans MS"/>
              </a:rPr>
              <a:t>by </a:t>
            </a:r>
            <a:r>
              <a:rPr dirty="0" sz="2400" spc="-5">
                <a:latin typeface="Comic Sans MS"/>
                <a:cs typeface="Comic Sans MS"/>
              </a:rPr>
              <a:t>the migration of ions through the  salt bridge. </a:t>
            </a:r>
            <a:r>
              <a:rPr dirty="0" sz="2400">
                <a:latin typeface="Comic Sans MS"/>
                <a:cs typeface="Comic Sans MS"/>
              </a:rPr>
              <a:t>We </a:t>
            </a:r>
            <a:r>
              <a:rPr dirty="0" sz="2400" spc="-5">
                <a:latin typeface="Comic Sans MS"/>
                <a:cs typeface="Comic Sans MS"/>
              </a:rPr>
              <a:t>know that the flow </a:t>
            </a:r>
            <a:r>
              <a:rPr dirty="0" sz="2400">
                <a:latin typeface="Comic Sans MS"/>
                <a:cs typeface="Comic Sans MS"/>
              </a:rPr>
              <a:t>of </a:t>
            </a:r>
            <a:r>
              <a:rPr dirty="0" sz="2400" spc="-5">
                <a:latin typeface="Comic Sans MS"/>
                <a:cs typeface="Comic Sans MS"/>
              </a:rPr>
              <a:t>current is possible  only if there is </a:t>
            </a:r>
            <a:r>
              <a:rPr dirty="0" sz="2400">
                <a:latin typeface="Comic Sans MS"/>
                <a:cs typeface="Comic Sans MS"/>
              </a:rPr>
              <a:t>a </a:t>
            </a:r>
            <a:r>
              <a:rPr dirty="0" sz="2400" spc="-5">
                <a:latin typeface="Comic Sans MS"/>
                <a:cs typeface="Comic Sans MS"/>
              </a:rPr>
              <a:t>potential difference between the copper  and zinc rods known as electrodes </a:t>
            </a:r>
            <a:r>
              <a:rPr dirty="0" sz="2400">
                <a:latin typeface="Comic Sans MS"/>
                <a:cs typeface="Comic Sans MS"/>
              </a:rPr>
              <a:t>here.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510" y="406400"/>
            <a:ext cx="6922134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10">
                <a:latin typeface="Comic Sans MS"/>
                <a:cs typeface="Comic Sans MS"/>
              </a:rPr>
              <a:t>Standard </a:t>
            </a:r>
            <a:r>
              <a:rPr dirty="0" sz="4000" spc="-5">
                <a:latin typeface="Comic Sans MS"/>
                <a:cs typeface="Comic Sans MS"/>
              </a:rPr>
              <a:t>electrode</a:t>
            </a:r>
            <a:r>
              <a:rPr dirty="0" sz="4000" spc="-45">
                <a:latin typeface="Comic Sans MS"/>
                <a:cs typeface="Comic Sans MS"/>
              </a:rPr>
              <a:t> </a:t>
            </a:r>
            <a:r>
              <a:rPr dirty="0" sz="4000" spc="-10">
                <a:latin typeface="Comic Sans MS"/>
                <a:cs typeface="Comic Sans MS"/>
              </a:rPr>
              <a:t>potential</a:t>
            </a:r>
            <a:endParaRPr sz="4000">
              <a:latin typeface="Comic Sans MS"/>
              <a:cs typeface="Comic Sans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1990" y="1981200"/>
            <a:ext cx="7778750" cy="411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dirty="0"/>
              <a:t>63</a:t>
            </a:fld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88260" y="1066800"/>
            <a:ext cx="4343399" cy="459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65729" y="1101090"/>
            <a:ext cx="4186554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0000"/>
                </a:solidFill>
                <a:latin typeface="Arial"/>
                <a:cs typeface="Arial"/>
              </a:rPr>
              <a:t>Types of Electrochemical</a:t>
            </a:r>
            <a:r>
              <a:rPr dirty="0" sz="2400" spc="-45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0000"/>
                </a:solidFill>
                <a:latin typeface="Arial"/>
                <a:cs typeface="Arial"/>
              </a:rPr>
              <a:t>Cells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47189" y="1906270"/>
            <a:ext cx="6075679" cy="642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15110" y="2743200"/>
            <a:ext cx="6337299" cy="6426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592580" y="1939290"/>
            <a:ext cx="6172835" cy="1412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45415" marR="125095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1721CC"/>
                </a:solidFill>
                <a:latin typeface="Times New Roman"/>
                <a:cs typeface="Times New Roman"/>
              </a:rPr>
              <a:t>Voltaic </a:t>
            </a:r>
            <a:r>
              <a:rPr dirty="0" sz="1800">
                <a:solidFill>
                  <a:srgbClr val="1721CC"/>
                </a:solidFill>
                <a:latin typeface="Times New Roman"/>
                <a:cs typeface="Times New Roman"/>
              </a:rPr>
              <a:t>(or galvanic) cell</a:t>
            </a:r>
            <a:r>
              <a:rPr dirty="0" sz="1800">
                <a:latin typeface="Times New Roman"/>
                <a:cs typeface="Times New Roman"/>
              </a:rPr>
              <a:t>: </a:t>
            </a:r>
            <a:r>
              <a:rPr dirty="0" sz="1800" spc="-5">
                <a:latin typeface="Times New Roman"/>
                <a:cs typeface="Times New Roman"/>
              </a:rPr>
              <a:t>uses </a:t>
            </a:r>
            <a:r>
              <a:rPr dirty="0" sz="1800">
                <a:latin typeface="Times New Roman"/>
                <a:cs typeface="Times New Roman"/>
              </a:rPr>
              <a:t>a </a:t>
            </a:r>
            <a:r>
              <a:rPr dirty="0" sz="1800" spc="-5">
                <a:latin typeface="Times New Roman"/>
                <a:cs typeface="Times New Roman"/>
              </a:rPr>
              <a:t>spontaneous </a:t>
            </a:r>
            <a:r>
              <a:rPr dirty="0" sz="1800">
                <a:latin typeface="Times New Roman"/>
                <a:cs typeface="Times New Roman"/>
              </a:rPr>
              <a:t>reaction </a:t>
            </a:r>
            <a:r>
              <a:rPr dirty="0" sz="1800" spc="10">
                <a:latin typeface="Times New Roman"/>
                <a:cs typeface="Times New Roman"/>
              </a:rPr>
              <a:t>(∆</a:t>
            </a:r>
            <a:r>
              <a:rPr dirty="0" sz="1800" spc="10" i="1">
                <a:latin typeface="Times New Roman"/>
                <a:cs typeface="Times New Roman"/>
              </a:rPr>
              <a:t>G </a:t>
            </a:r>
            <a:r>
              <a:rPr dirty="0" sz="1800">
                <a:latin typeface="Times New Roman"/>
                <a:cs typeface="Times New Roman"/>
              </a:rPr>
              <a:t>&lt; </a:t>
            </a:r>
            <a:r>
              <a:rPr dirty="0" sz="1800" spc="-10">
                <a:latin typeface="Times New Roman"/>
                <a:cs typeface="Times New Roman"/>
              </a:rPr>
              <a:t>0)  </a:t>
            </a:r>
            <a:r>
              <a:rPr dirty="0" sz="1800">
                <a:latin typeface="Times New Roman"/>
                <a:cs typeface="Times New Roman"/>
              </a:rPr>
              <a:t>to </a:t>
            </a:r>
            <a:r>
              <a:rPr dirty="0" sz="1800" spc="-5">
                <a:latin typeface="Times New Roman"/>
                <a:cs typeface="Times New Roman"/>
              </a:rPr>
              <a:t>generate </a:t>
            </a:r>
            <a:r>
              <a:rPr dirty="0" sz="1800">
                <a:latin typeface="Times New Roman"/>
                <a:cs typeface="Times New Roman"/>
              </a:rPr>
              <a:t>electrical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energy.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Times New Roman"/>
              <a:cs typeface="Times New Roman"/>
            </a:endParaRPr>
          </a:p>
          <a:p>
            <a:pPr algn="ctr" marL="12065" marR="5080">
              <a:lnSpc>
                <a:spcPct val="100000"/>
              </a:lnSpc>
            </a:pPr>
            <a:r>
              <a:rPr dirty="0" sz="1800">
                <a:solidFill>
                  <a:srgbClr val="1721CC"/>
                </a:solidFill>
                <a:latin typeface="Times New Roman"/>
                <a:cs typeface="Times New Roman"/>
              </a:rPr>
              <a:t>Electrolytic </a:t>
            </a:r>
            <a:r>
              <a:rPr dirty="0" sz="1800" spc="5">
                <a:solidFill>
                  <a:srgbClr val="1721CC"/>
                </a:solidFill>
                <a:latin typeface="Times New Roman"/>
                <a:cs typeface="Times New Roman"/>
              </a:rPr>
              <a:t>cell</a:t>
            </a:r>
            <a:r>
              <a:rPr dirty="0" sz="1800" spc="5">
                <a:latin typeface="Times New Roman"/>
                <a:cs typeface="Times New Roman"/>
              </a:rPr>
              <a:t>: </a:t>
            </a:r>
            <a:r>
              <a:rPr dirty="0" sz="1800">
                <a:latin typeface="Times New Roman"/>
                <a:cs typeface="Times New Roman"/>
              </a:rPr>
              <a:t>uses </a:t>
            </a:r>
            <a:r>
              <a:rPr dirty="0" sz="1800" spc="-5">
                <a:latin typeface="Times New Roman"/>
                <a:cs typeface="Times New Roman"/>
              </a:rPr>
              <a:t>electrical energy </a:t>
            </a:r>
            <a:r>
              <a:rPr dirty="0" sz="1800">
                <a:latin typeface="Times New Roman"/>
                <a:cs typeface="Times New Roman"/>
              </a:rPr>
              <a:t>to drive a </a:t>
            </a:r>
            <a:r>
              <a:rPr dirty="0" sz="1800" spc="-5">
                <a:latin typeface="Times New Roman"/>
                <a:cs typeface="Times New Roman"/>
              </a:rPr>
              <a:t>non-spontaneous  reaction </a:t>
            </a:r>
            <a:r>
              <a:rPr dirty="0" sz="1800" spc="5">
                <a:latin typeface="Times New Roman"/>
                <a:cs typeface="Times New Roman"/>
              </a:rPr>
              <a:t>(∆</a:t>
            </a:r>
            <a:r>
              <a:rPr dirty="0" sz="1800" spc="5" i="1">
                <a:latin typeface="Times New Roman"/>
                <a:cs typeface="Times New Roman"/>
              </a:rPr>
              <a:t>G </a:t>
            </a:r>
            <a:r>
              <a:rPr dirty="0" sz="1800">
                <a:latin typeface="Times New Roman"/>
                <a:cs typeface="Times New Roman"/>
              </a:rPr>
              <a:t>&gt;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0).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1189" y="3962400"/>
            <a:ext cx="5640070" cy="734060"/>
          </a:xfrm>
          <a:prstGeom prst="rect">
            <a:avLst/>
          </a:prstGeom>
          <a:solidFill>
            <a:srgbClr val="CCFFCC"/>
          </a:solidFill>
          <a:ln w="9344">
            <a:solidFill>
              <a:srgbClr val="0033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algn="ctr" marR="60960">
              <a:lnSpc>
                <a:spcPct val="100000"/>
              </a:lnSpc>
              <a:spcBef>
                <a:spcPts val="370"/>
              </a:spcBef>
            </a:pPr>
            <a:r>
              <a:rPr dirty="0" sz="1800" spc="-5">
                <a:latin typeface="Times New Roman"/>
                <a:cs typeface="Times New Roman"/>
              </a:rPr>
              <a:t>Contain two electrodes (anode and </a:t>
            </a:r>
            <a:r>
              <a:rPr dirty="0" sz="1800">
                <a:latin typeface="Times New Roman"/>
                <a:cs typeface="Times New Roman"/>
              </a:rPr>
              <a:t>cathode) dipped </a:t>
            </a:r>
            <a:r>
              <a:rPr dirty="0" sz="1800" spc="-5">
                <a:latin typeface="Times New Roman"/>
                <a:cs typeface="Times New Roman"/>
              </a:rPr>
              <a:t>into</a:t>
            </a:r>
            <a:r>
              <a:rPr dirty="0" sz="1800" spc="4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an</a:t>
            </a:r>
            <a:endParaRPr sz="1800">
              <a:latin typeface="Times New Roman"/>
              <a:cs typeface="Times New Roman"/>
            </a:endParaRPr>
          </a:p>
          <a:p>
            <a:pPr algn="ctr" marR="73025">
              <a:lnSpc>
                <a:spcPct val="100000"/>
              </a:lnSpc>
              <a:spcBef>
                <a:spcPts val="600"/>
              </a:spcBef>
            </a:pPr>
            <a:r>
              <a:rPr dirty="0" sz="1800" spc="-5">
                <a:latin typeface="Times New Roman"/>
                <a:cs typeface="Times New Roman"/>
              </a:rPr>
              <a:t>aqueous </a:t>
            </a:r>
            <a:r>
              <a:rPr dirty="0" sz="1800">
                <a:latin typeface="Times New Roman"/>
                <a:cs typeface="Times New Roman"/>
              </a:rPr>
              <a:t>electrolyte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solution.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4350" y="4800600"/>
            <a:ext cx="5933440" cy="642620"/>
          </a:xfrm>
          <a:prstGeom prst="rect">
            <a:avLst/>
          </a:prstGeom>
          <a:solidFill>
            <a:srgbClr val="CCFFCC"/>
          </a:solidFill>
          <a:ln w="9344">
            <a:solidFill>
              <a:srgbClr val="0033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1333500" marR="142240" indent="-1243330">
              <a:lnSpc>
                <a:spcPct val="100000"/>
              </a:lnSpc>
              <a:spcBef>
                <a:spcPts val="370"/>
              </a:spcBef>
            </a:pPr>
            <a:r>
              <a:rPr dirty="0" sz="1800" spc="-5">
                <a:latin typeface="Times New Roman"/>
                <a:cs typeface="Times New Roman"/>
              </a:rPr>
              <a:t>The </a:t>
            </a:r>
            <a:r>
              <a:rPr dirty="0" sz="1800">
                <a:latin typeface="Times New Roman"/>
                <a:cs typeface="Times New Roman"/>
              </a:rPr>
              <a:t>oxidation </a:t>
            </a:r>
            <a:r>
              <a:rPr dirty="0" sz="1800" spc="-5">
                <a:latin typeface="Times New Roman"/>
                <a:cs typeface="Times New Roman"/>
              </a:rPr>
              <a:t>half-reaction </a:t>
            </a:r>
            <a:r>
              <a:rPr dirty="0" sz="1800">
                <a:latin typeface="Times New Roman"/>
                <a:cs typeface="Times New Roman"/>
              </a:rPr>
              <a:t>occurs </a:t>
            </a:r>
            <a:r>
              <a:rPr dirty="0" sz="1800" spc="-5">
                <a:latin typeface="Times New Roman"/>
                <a:cs typeface="Times New Roman"/>
              </a:rPr>
              <a:t>at </a:t>
            </a:r>
            <a:r>
              <a:rPr dirty="0" sz="1800">
                <a:latin typeface="Times New Roman"/>
                <a:cs typeface="Times New Roman"/>
              </a:rPr>
              <a:t>the </a:t>
            </a:r>
            <a:r>
              <a:rPr dirty="0" sz="1800" spc="-5" b="1">
                <a:solidFill>
                  <a:srgbClr val="007F00"/>
                </a:solidFill>
                <a:latin typeface="Times New Roman"/>
                <a:cs typeface="Times New Roman"/>
              </a:rPr>
              <a:t>anode</a:t>
            </a:r>
            <a:r>
              <a:rPr dirty="0" sz="1800" spc="-5">
                <a:latin typeface="Times New Roman"/>
                <a:cs typeface="Times New Roman"/>
              </a:rPr>
              <a:t>; the </a:t>
            </a:r>
            <a:r>
              <a:rPr dirty="0" sz="1800">
                <a:latin typeface="Times New Roman"/>
                <a:cs typeface="Times New Roman"/>
              </a:rPr>
              <a:t>reduction  </a:t>
            </a:r>
            <a:r>
              <a:rPr dirty="0" sz="1800" spc="-5">
                <a:latin typeface="Times New Roman"/>
                <a:cs typeface="Times New Roman"/>
              </a:rPr>
              <a:t>half-reaction </a:t>
            </a:r>
            <a:r>
              <a:rPr dirty="0" sz="1800">
                <a:latin typeface="Times New Roman"/>
                <a:cs typeface="Times New Roman"/>
              </a:rPr>
              <a:t>occurs </a:t>
            </a:r>
            <a:r>
              <a:rPr dirty="0" sz="1800" spc="-5">
                <a:latin typeface="Times New Roman"/>
                <a:cs typeface="Times New Roman"/>
              </a:rPr>
              <a:t>at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55">
                <a:latin typeface="Times New Roman"/>
                <a:cs typeface="Times New Roman"/>
              </a:rPr>
              <a:t> </a:t>
            </a:r>
            <a:r>
              <a:rPr dirty="0" sz="1800" spc="-5" b="1">
                <a:solidFill>
                  <a:srgbClr val="007F00"/>
                </a:solidFill>
                <a:latin typeface="Times New Roman"/>
                <a:cs typeface="Times New Roman"/>
              </a:rPr>
              <a:t>cathode</a:t>
            </a:r>
            <a:r>
              <a:rPr dirty="0" sz="1800" spc="-5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8410" y="833120"/>
            <a:ext cx="4097654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Daniel's cell</a:t>
            </a:r>
            <a:r>
              <a:rPr dirty="0" sz="4400" spc="-55"/>
              <a:t> </a:t>
            </a:r>
            <a:r>
              <a:rPr dirty="0" sz="4400" spc="-5"/>
              <a:t>setup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685800" y="1982470"/>
            <a:ext cx="7772400" cy="43268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176259" y="6282690"/>
            <a:ext cx="2044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Times New Roman"/>
                <a:cs typeface="Times New Roman"/>
              </a:rPr>
              <a:t>6</a:t>
            </a:r>
            <a:r>
              <a:rPr dirty="0" sz="140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3269" y="6282690"/>
            <a:ext cx="71945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09/25/15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58480" y="6282690"/>
            <a:ext cx="22225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Arial"/>
                <a:cs typeface="Arial"/>
              </a:rPr>
              <a:t>6</a:t>
            </a:r>
            <a:r>
              <a:rPr dirty="0" sz="1400">
                <a:latin typeface="Arial"/>
                <a:cs typeface="Arial"/>
              </a:rPr>
              <a:t>9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62405" marR="5080" indent="-102743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latin typeface="Comic Sans MS"/>
                <a:cs typeface="Comic Sans MS"/>
              </a:rPr>
              <a:t>What is </a:t>
            </a:r>
            <a:r>
              <a:rPr dirty="0" sz="4400" spc="-5">
                <a:latin typeface="Comic Sans MS"/>
                <a:cs typeface="Comic Sans MS"/>
              </a:rPr>
              <a:t>an oxidizing and  </a:t>
            </a:r>
            <a:r>
              <a:rPr dirty="0" sz="4400">
                <a:latin typeface="Comic Sans MS"/>
                <a:cs typeface="Comic Sans MS"/>
              </a:rPr>
              <a:t>reducing </a:t>
            </a:r>
            <a:r>
              <a:rPr dirty="0" sz="4400" spc="-5">
                <a:latin typeface="Comic Sans MS"/>
                <a:cs typeface="Comic Sans MS"/>
              </a:rPr>
              <a:t>agent</a:t>
            </a:r>
            <a:r>
              <a:rPr dirty="0" sz="4400" spc="-20">
                <a:latin typeface="Comic Sans MS"/>
                <a:cs typeface="Comic Sans MS"/>
              </a:rPr>
              <a:t> </a:t>
            </a:r>
            <a:r>
              <a:rPr dirty="0" sz="4400">
                <a:latin typeface="Comic Sans MS"/>
                <a:cs typeface="Comic Sans MS"/>
              </a:rPr>
              <a:t>?</a:t>
            </a:r>
            <a:endParaRPr sz="44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2016759"/>
            <a:ext cx="7552690" cy="40246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55600" marR="163195" indent="-342900">
              <a:lnSpc>
                <a:spcPct val="99700"/>
              </a:lnSpc>
              <a:spcBef>
                <a:spcPts val="11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omic Sans MS"/>
                <a:cs typeface="Comic Sans MS"/>
              </a:rPr>
              <a:t>Oxidising agent: </a:t>
            </a:r>
            <a:r>
              <a:rPr dirty="0" sz="3200">
                <a:latin typeface="Comic Sans MS"/>
                <a:cs typeface="Comic Sans MS"/>
              </a:rPr>
              <a:t>a reagent </a:t>
            </a:r>
            <a:r>
              <a:rPr dirty="0" sz="3200" spc="-5">
                <a:latin typeface="Comic Sans MS"/>
                <a:cs typeface="Comic Sans MS"/>
              </a:rPr>
              <a:t>which  increases the oxidation number of </a:t>
            </a:r>
            <a:r>
              <a:rPr dirty="0" sz="3200">
                <a:latin typeface="Comic Sans MS"/>
                <a:cs typeface="Comic Sans MS"/>
              </a:rPr>
              <a:t>an  </a:t>
            </a:r>
            <a:r>
              <a:rPr dirty="0" sz="3200" spc="-5">
                <a:latin typeface="Comic Sans MS"/>
                <a:cs typeface="Comic Sans MS"/>
              </a:rPr>
              <a:t>element of </a:t>
            </a:r>
            <a:r>
              <a:rPr dirty="0" sz="3200">
                <a:latin typeface="Comic Sans MS"/>
                <a:cs typeface="Comic Sans MS"/>
              </a:rPr>
              <a:t>a </a:t>
            </a:r>
            <a:r>
              <a:rPr dirty="0" sz="3200" spc="-5">
                <a:latin typeface="Comic Sans MS"/>
                <a:cs typeface="Comic Sans MS"/>
              </a:rPr>
              <a:t>given substance. These  reagents </a:t>
            </a:r>
            <a:r>
              <a:rPr dirty="0" sz="3200">
                <a:latin typeface="Comic Sans MS"/>
                <a:cs typeface="Comic Sans MS"/>
              </a:rPr>
              <a:t>are </a:t>
            </a:r>
            <a:r>
              <a:rPr dirty="0" sz="3200" spc="-5">
                <a:latin typeface="Comic Sans MS"/>
                <a:cs typeface="Comic Sans MS"/>
              </a:rPr>
              <a:t>called oxidants.</a:t>
            </a:r>
            <a:endParaRPr sz="3200">
              <a:latin typeface="Comic Sans MS"/>
              <a:cs typeface="Comic Sans MS"/>
            </a:endParaRPr>
          </a:p>
          <a:p>
            <a:pPr marL="355600" marR="5080" indent="-342900">
              <a:lnSpc>
                <a:spcPct val="99800"/>
              </a:lnSpc>
              <a:spcBef>
                <a:spcPts val="83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omic Sans MS"/>
                <a:cs typeface="Comic Sans MS"/>
              </a:rPr>
              <a:t>Reducing agent: </a:t>
            </a:r>
            <a:r>
              <a:rPr dirty="0" sz="3200">
                <a:latin typeface="Comic Sans MS"/>
                <a:cs typeface="Comic Sans MS"/>
              </a:rPr>
              <a:t>a reagent </a:t>
            </a:r>
            <a:r>
              <a:rPr dirty="0" sz="3200" spc="-5">
                <a:latin typeface="Comic Sans MS"/>
                <a:cs typeface="Comic Sans MS"/>
              </a:rPr>
              <a:t>that lowers  the oxidation number </a:t>
            </a:r>
            <a:r>
              <a:rPr dirty="0" sz="3200" spc="-10">
                <a:latin typeface="Comic Sans MS"/>
                <a:cs typeface="Comic Sans MS"/>
              </a:rPr>
              <a:t>of </a:t>
            </a:r>
            <a:r>
              <a:rPr dirty="0" sz="3200">
                <a:latin typeface="Comic Sans MS"/>
                <a:cs typeface="Comic Sans MS"/>
              </a:rPr>
              <a:t>a </a:t>
            </a:r>
            <a:r>
              <a:rPr dirty="0" sz="3200" spc="-5">
                <a:latin typeface="Comic Sans MS"/>
                <a:cs typeface="Comic Sans MS"/>
              </a:rPr>
              <a:t>given  element </a:t>
            </a:r>
            <a:r>
              <a:rPr dirty="0" sz="3200">
                <a:latin typeface="Comic Sans MS"/>
                <a:cs typeface="Comic Sans MS"/>
              </a:rPr>
              <a:t>. </a:t>
            </a:r>
            <a:r>
              <a:rPr dirty="0" sz="3200" spc="-5">
                <a:latin typeface="Comic Sans MS"/>
                <a:cs typeface="Comic Sans MS"/>
              </a:rPr>
              <a:t>These </a:t>
            </a:r>
            <a:r>
              <a:rPr dirty="0" sz="3200">
                <a:latin typeface="Comic Sans MS"/>
                <a:cs typeface="Comic Sans MS"/>
              </a:rPr>
              <a:t>reagents are also  </a:t>
            </a:r>
            <a:r>
              <a:rPr dirty="0" sz="3200" spc="-5">
                <a:latin typeface="Comic Sans MS"/>
                <a:cs typeface="Comic Sans MS"/>
              </a:rPr>
              <a:t>called reductants.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7570" y="223520"/>
            <a:ext cx="484314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/>
              <a:t>Oxidation–Reduction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70840" y="858519"/>
            <a:ext cx="8296909" cy="5289550"/>
          </a:xfrm>
          <a:prstGeom prst="rect">
            <a:avLst/>
          </a:prstGeom>
        </p:spPr>
        <p:txBody>
          <a:bodyPr wrap="square" lIns="0" tIns="101600" rIns="0" bIns="0" rtlCol="0" vert="horz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67665" algn="l"/>
                <a:tab pos="368300" algn="l"/>
              </a:tabLst>
            </a:pPr>
            <a:r>
              <a:rPr dirty="0" sz="2800">
                <a:latin typeface="Times New Roman"/>
                <a:cs typeface="Times New Roman"/>
              </a:rPr>
              <a:t>oxidation </a:t>
            </a:r>
            <a:r>
              <a:rPr dirty="0" sz="2800" spc="-5">
                <a:latin typeface="Times New Roman"/>
                <a:cs typeface="Times New Roman"/>
              </a:rPr>
              <a:t>and reduction must occur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simultaneously</a:t>
            </a:r>
            <a:endParaRPr sz="2800">
              <a:latin typeface="Times New Roman"/>
              <a:cs typeface="Times New Roman"/>
            </a:endParaRPr>
          </a:p>
          <a:p>
            <a:pPr marL="482600">
              <a:lnSpc>
                <a:spcPct val="100000"/>
              </a:lnSpc>
              <a:spcBef>
                <a:spcPts val="600"/>
              </a:spcBef>
            </a:pPr>
            <a:r>
              <a:rPr dirty="0" baseline="5787" sz="3600" spc="-82">
                <a:latin typeface="UnDotum"/>
                <a:cs typeface="UnDotum"/>
              </a:rPr>
              <a:t></a:t>
            </a:r>
            <a:r>
              <a:rPr dirty="0" sz="2400" spc="-55">
                <a:latin typeface="Times New Roman"/>
                <a:cs typeface="Times New Roman"/>
              </a:rPr>
              <a:t>if </a:t>
            </a:r>
            <a:r>
              <a:rPr dirty="0" sz="2400">
                <a:latin typeface="Times New Roman"/>
                <a:cs typeface="Times New Roman"/>
              </a:rPr>
              <a:t>an atom </a:t>
            </a:r>
            <a:r>
              <a:rPr dirty="0" sz="2400" spc="-5">
                <a:latin typeface="Times New Roman"/>
                <a:cs typeface="Times New Roman"/>
              </a:rPr>
              <a:t>loses </a:t>
            </a:r>
            <a:r>
              <a:rPr dirty="0" sz="2400">
                <a:latin typeface="Times New Roman"/>
                <a:cs typeface="Times New Roman"/>
              </a:rPr>
              <a:t>electrons another atom </a:t>
            </a:r>
            <a:r>
              <a:rPr dirty="0" sz="2400" spc="-10">
                <a:latin typeface="Times New Roman"/>
                <a:cs typeface="Times New Roman"/>
              </a:rPr>
              <a:t>must </a:t>
            </a:r>
            <a:r>
              <a:rPr dirty="0" sz="2400">
                <a:latin typeface="Times New Roman"/>
                <a:cs typeface="Times New Roman"/>
              </a:rPr>
              <a:t>take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them</a:t>
            </a:r>
            <a:endParaRPr sz="2400">
              <a:latin typeface="Times New Roman"/>
              <a:cs typeface="Times New Roman"/>
            </a:endParaRPr>
          </a:p>
          <a:p>
            <a:pPr marL="368300" marR="117475" indent="-342900">
              <a:lnSpc>
                <a:spcPct val="100000"/>
              </a:lnSpc>
              <a:spcBef>
                <a:spcPts val="690"/>
              </a:spcBef>
              <a:buChar char="•"/>
              <a:tabLst>
                <a:tab pos="367665" algn="l"/>
                <a:tab pos="368300" algn="l"/>
              </a:tabLst>
            </a:pPr>
            <a:r>
              <a:rPr dirty="0" sz="2800">
                <a:latin typeface="Times New Roman"/>
                <a:cs typeface="Times New Roman"/>
              </a:rPr>
              <a:t>the </a:t>
            </a:r>
            <a:r>
              <a:rPr dirty="0" sz="2800" spc="-5">
                <a:latin typeface="Times New Roman"/>
                <a:cs typeface="Times New Roman"/>
              </a:rPr>
              <a:t>reactant </a:t>
            </a:r>
            <a:r>
              <a:rPr dirty="0" sz="2800">
                <a:latin typeface="Times New Roman"/>
                <a:cs typeface="Times New Roman"/>
              </a:rPr>
              <a:t>that </a:t>
            </a:r>
            <a:r>
              <a:rPr dirty="0" sz="2800" spc="-5">
                <a:latin typeface="Times New Roman"/>
                <a:cs typeface="Times New Roman"/>
              </a:rPr>
              <a:t>reduces an </a:t>
            </a:r>
            <a:r>
              <a:rPr dirty="0" sz="2800" spc="-10">
                <a:latin typeface="Times New Roman"/>
                <a:cs typeface="Times New Roman"/>
              </a:rPr>
              <a:t>element </a:t>
            </a:r>
            <a:r>
              <a:rPr dirty="0" sz="2800">
                <a:latin typeface="Times New Roman"/>
                <a:cs typeface="Times New Roman"/>
              </a:rPr>
              <a:t>in </a:t>
            </a:r>
            <a:r>
              <a:rPr dirty="0" sz="2800" spc="-5">
                <a:latin typeface="Times New Roman"/>
                <a:cs typeface="Times New Roman"/>
              </a:rPr>
              <a:t>another reactant  </a:t>
            </a:r>
            <a:r>
              <a:rPr dirty="0" sz="2800">
                <a:latin typeface="Times New Roman"/>
                <a:cs typeface="Times New Roman"/>
              </a:rPr>
              <a:t>is </a:t>
            </a:r>
            <a:r>
              <a:rPr dirty="0" sz="2800" spc="-10">
                <a:latin typeface="Times New Roman"/>
                <a:cs typeface="Times New Roman"/>
              </a:rPr>
              <a:t>called </a:t>
            </a:r>
            <a:r>
              <a:rPr dirty="0" sz="2800">
                <a:latin typeface="Times New Roman"/>
                <a:cs typeface="Times New Roman"/>
              </a:rPr>
              <a:t>the </a:t>
            </a:r>
            <a:r>
              <a:rPr dirty="0" sz="2800" spc="-5" b="1">
                <a:solidFill>
                  <a:srgbClr val="FF0000"/>
                </a:solidFill>
                <a:latin typeface="Times New Roman"/>
                <a:cs typeface="Times New Roman"/>
              </a:rPr>
              <a:t>reducing</a:t>
            </a:r>
            <a:r>
              <a:rPr dirty="0" sz="2800" spc="-1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-5" b="1">
                <a:solidFill>
                  <a:srgbClr val="FF0000"/>
                </a:solidFill>
                <a:latin typeface="Times New Roman"/>
                <a:cs typeface="Times New Roman"/>
              </a:rPr>
              <a:t>agent</a:t>
            </a:r>
            <a:endParaRPr sz="2800">
              <a:latin typeface="Times New Roman"/>
              <a:cs typeface="Times New Roman"/>
            </a:endParaRPr>
          </a:p>
          <a:p>
            <a:pPr marL="482600">
              <a:lnSpc>
                <a:spcPct val="100000"/>
              </a:lnSpc>
              <a:spcBef>
                <a:spcPts val="600"/>
              </a:spcBef>
            </a:pPr>
            <a:r>
              <a:rPr dirty="0" baseline="5787" sz="3600" spc="-60">
                <a:latin typeface="UnDotum"/>
                <a:cs typeface="UnDotum"/>
              </a:rPr>
              <a:t></a:t>
            </a:r>
            <a:r>
              <a:rPr dirty="0" sz="2400" spc="-40">
                <a:latin typeface="Times New Roman"/>
                <a:cs typeface="Times New Roman"/>
              </a:rPr>
              <a:t>the </a:t>
            </a:r>
            <a:r>
              <a:rPr dirty="0" sz="2400">
                <a:latin typeface="Times New Roman"/>
                <a:cs typeface="Times New Roman"/>
              </a:rPr>
              <a:t>reducing agent contains the </a:t>
            </a:r>
            <a:r>
              <a:rPr dirty="0" sz="2400" spc="-5">
                <a:latin typeface="Times New Roman"/>
                <a:cs typeface="Times New Roman"/>
              </a:rPr>
              <a:t>element </a:t>
            </a:r>
            <a:r>
              <a:rPr dirty="0" sz="2400">
                <a:latin typeface="Times New Roman"/>
                <a:cs typeface="Times New Roman"/>
              </a:rPr>
              <a:t>that </a:t>
            </a:r>
            <a:r>
              <a:rPr dirty="0" sz="2400" spc="5">
                <a:latin typeface="Times New Roman"/>
                <a:cs typeface="Times New Roman"/>
              </a:rPr>
              <a:t>is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oxidized</a:t>
            </a:r>
            <a:endParaRPr sz="2400">
              <a:latin typeface="Times New Roman"/>
              <a:cs typeface="Times New Roman"/>
            </a:endParaRPr>
          </a:p>
          <a:p>
            <a:pPr marL="368300" marR="1778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67665" algn="l"/>
                <a:tab pos="368300" algn="l"/>
              </a:tabLst>
            </a:pPr>
            <a:r>
              <a:rPr dirty="0" sz="2800">
                <a:latin typeface="Times New Roman"/>
                <a:cs typeface="Times New Roman"/>
              </a:rPr>
              <a:t>the </a:t>
            </a:r>
            <a:r>
              <a:rPr dirty="0" sz="2800" spc="-5">
                <a:latin typeface="Times New Roman"/>
                <a:cs typeface="Times New Roman"/>
              </a:rPr>
              <a:t>reactant </a:t>
            </a:r>
            <a:r>
              <a:rPr dirty="0" sz="2800">
                <a:latin typeface="Times New Roman"/>
                <a:cs typeface="Times New Roman"/>
              </a:rPr>
              <a:t>that </a:t>
            </a:r>
            <a:r>
              <a:rPr dirty="0" sz="2800" spc="-5">
                <a:latin typeface="Times New Roman"/>
                <a:cs typeface="Times New Roman"/>
              </a:rPr>
              <a:t>oxidizes an </a:t>
            </a:r>
            <a:r>
              <a:rPr dirty="0" sz="2800" spc="-10">
                <a:latin typeface="Times New Roman"/>
                <a:cs typeface="Times New Roman"/>
              </a:rPr>
              <a:t>element </a:t>
            </a:r>
            <a:r>
              <a:rPr dirty="0" sz="2800">
                <a:latin typeface="Times New Roman"/>
                <a:cs typeface="Times New Roman"/>
              </a:rPr>
              <a:t>in </a:t>
            </a:r>
            <a:r>
              <a:rPr dirty="0" sz="2800" spc="-5">
                <a:latin typeface="Times New Roman"/>
                <a:cs typeface="Times New Roman"/>
              </a:rPr>
              <a:t>another reactant  </a:t>
            </a:r>
            <a:r>
              <a:rPr dirty="0" sz="2800">
                <a:latin typeface="Times New Roman"/>
                <a:cs typeface="Times New Roman"/>
              </a:rPr>
              <a:t>is </a:t>
            </a:r>
            <a:r>
              <a:rPr dirty="0" sz="2800" spc="-10">
                <a:latin typeface="Times New Roman"/>
                <a:cs typeface="Times New Roman"/>
              </a:rPr>
              <a:t>called </a:t>
            </a:r>
            <a:r>
              <a:rPr dirty="0" sz="2800">
                <a:latin typeface="Times New Roman"/>
                <a:cs typeface="Times New Roman"/>
              </a:rPr>
              <a:t>the </a:t>
            </a:r>
            <a:r>
              <a:rPr dirty="0" sz="2800" spc="-5" b="1">
                <a:solidFill>
                  <a:srgbClr val="FF0000"/>
                </a:solidFill>
                <a:latin typeface="Times New Roman"/>
                <a:cs typeface="Times New Roman"/>
              </a:rPr>
              <a:t>oxidizing</a:t>
            </a:r>
            <a:r>
              <a:rPr dirty="0" sz="2800" spc="-1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-5" b="1">
                <a:solidFill>
                  <a:srgbClr val="FF0000"/>
                </a:solidFill>
                <a:latin typeface="Times New Roman"/>
                <a:cs typeface="Times New Roman"/>
              </a:rPr>
              <a:t>agent</a:t>
            </a:r>
            <a:endParaRPr sz="2800">
              <a:latin typeface="Times New Roman"/>
              <a:cs typeface="Times New Roman"/>
            </a:endParaRPr>
          </a:p>
          <a:p>
            <a:pPr marL="482600">
              <a:lnSpc>
                <a:spcPct val="100000"/>
              </a:lnSpc>
              <a:spcBef>
                <a:spcPts val="590"/>
              </a:spcBef>
            </a:pPr>
            <a:r>
              <a:rPr dirty="0" baseline="5787" sz="3600" spc="-60">
                <a:latin typeface="UnDotum"/>
                <a:cs typeface="UnDotum"/>
              </a:rPr>
              <a:t></a:t>
            </a:r>
            <a:r>
              <a:rPr dirty="0" sz="2400" spc="-40">
                <a:latin typeface="Times New Roman"/>
                <a:cs typeface="Times New Roman"/>
              </a:rPr>
              <a:t>the </a:t>
            </a:r>
            <a:r>
              <a:rPr dirty="0" sz="2400">
                <a:latin typeface="Times New Roman"/>
                <a:cs typeface="Times New Roman"/>
              </a:rPr>
              <a:t>oxidizing agent contains the </a:t>
            </a:r>
            <a:r>
              <a:rPr dirty="0" sz="2400" spc="-5">
                <a:latin typeface="Times New Roman"/>
                <a:cs typeface="Times New Roman"/>
              </a:rPr>
              <a:t>element </a:t>
            </a:r>
            <a:r>
              <a:rPr dirty="0" sz="2400">
                <a:latin typeface="Times New Roman"/>
                <a:cs typeface="Times New Roman"/>
              </a:rPr>
              <a:t>that is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reduced</a:t>
            </a:r>
            <a:endParaRPr sz="2400">
              <a:latin typeface="Times New Roman"/>
              <a:cs typeface="Times New Roman"/>
            </a:endParaRPr>
          </a:p>
          <a:p>
            <a:pPr algn="ctr" marL="1894839" marR="1964055">
              <a:lnSpc>
                <a:spcPct val="113700"/>
              </a:lnSpc>
              <a:spcBef>
                <a:spcPts val="1130"/>
              </a:spcBef>
            </a:pPr>
            <a:r>
              <a:rPr dirty="0" sz="2800">
                <a:solidFill>
                  <a:srgbClr val="006600"/>
                </a:solidFill>
                <a:latin typeface="Times New Roman"/>
                <a:cs typeface="Times New Roman"/>
              </a:rPr>
              <a:t>2 </a:t>
            </a:r>
            <a:r>
              <a:rPr dirty="0" sz="2800" spc="-5">
                <a:solidFill>
                  <a:srgbClr val="006600"/>
                </a:solidFill>
                <a:latin typeface="Times New Roman"/>
                <a:cs typeface="Times New Roman"/>
              </a:rPr>
              <a:t>Na(s) </a:t>
            </a:r>
            <a:r>
              <a:rPr dirty="0" sz="2800">
                <a:solidFill>
                  <a:srgbClr val="006600"/>
                </a:solidFill>
                <a:latin typeface="Times New Roman"/>
                <a:cs typeface="Times New Roman"/>
              </a:rPr>
              <a:t>+ Cl</a:t>
            </a:r>
            <a:r>
              <a:rPr dirty="0" baseline="-24305" sz="2400">
                <a:solidFill>
                  <a:srgbClr val="006600"/>
                </a:solidFill>
                <a:latin typeface="Times New Roman"/>
                <a:cs typeface="Times New Roman"/>
              </a:rPr>
              <a:t>2</a:t>
            </a:r>
            <a:r>
              <a:rPr dirty="0" sz="2800">
                <a:solidFill>
                  <a:srgbClr val="006600"/>
                </a:solidFill>
                <a:latin typeface="Times New Roman"/>
                <a:cs typeface="Times New Roman"/>
              </a:rPr>
              <a:t>(g) → 2</a:t>
            </a:r>
            <a:r>
              <a:rPr dirty="0" sz="2800" spc="-70">
                <a:solidFill>
                  <a:srgbClr val="006600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006600"/>
                </a:solidFill>
                <a:latin typeface="Times New Roman"/>
                <a:cs typeface="Times New Roman"/>
              </a:rPr>
              <a:t>Na</a:t>
            </a:r>
            <a:r>
              <a:rPr dirty="0" baseline="29513" sz="2400" spc="-7">
                <a:solidFill>
                  <a:srgbClr val="006600"/>
                </a:solidFill>
                <a:latin typeface="Times New Roman"/>
                <a:cs typeface="Times New Roman"/>
              </a:rPr>
              <a:t>+</a:t>
            </a:r>
            <a:r>
              <a:rPr dirty="0" sz="2800" spc="-5">
                <a:solidFill>
                  <a:srgbClr val="006600"/>
                </a:solidFill>
                <a:latin typeface="Times New Roman"/>
                <a:cs typeface="Times New Roman"/>
              </a:rPr>
              <a:t>Cl</a:t>
            </a:r>
            <a:r>
              <a:rPr dirty="0" baseline="29513" sz="2400" spc="-7">
                <a:solidFill>
                  <a:srgbClr val="006600"/>
                </a:solidFill>
                <a:latin typeface="Times New Roman"/>
                <a:cs typeface="Times New Roman"/>
              </a:rPr>
              <a:t>–</a:t>
            </a:r>
            <a:r>
              <a:rPr dirty="0" sz="2800" spc="-5">
                <a:solidFill>
                  <a:srgbClr val="006600"/>
                </a:solidFill>
                <a:latin typeface="Times New Roman"/>
                <a:cs typeface="Times New Roman"/>
              </a:rPr>
              <a:t>(s)  </a:t>
            </a:r>
            <a:r>
              <a:rPr dirty="0" sz="2800" spc="-10">
                <a:solidFill>
                  <a:srgbClr val="FF0000"/>
                </a:solidFill>
                <a:latin typeface="Times New Roman"/>
                <a:cs typeface="Times New Roman"/>
              </a:rPr>
              <a:t>Na 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is </a:t>
            </a: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oxidized, Cl 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dirty="0" sz="2800" spc="-6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reduced</a:t>
            </a:r>
            <a:endParaRPr sz="2800">
              <a:latin typeface="Times New Roman"/>
              <a:cs typeface="Times New Roman"/>
            </a:endParaRPr>
          </a:p>
          <a:p>
            <a:pPr algn="ctr" marR="71120">
              <a:lnSpc>
                <a:spcPct val="100000"/>
              </a:lnSpc>
            </a:pPr>
            <a:r>
              <a:rPr dirty="0" sz="2800" spc="-10">
                <a:solidFill>
                  <a:srgbClr val="0066FF"/>
                </a:solidFill>
                <a:latin typeface="Times New Roman"/>
                <a:cs typeface="Times New Roman"/>
              </a:rPr>
              <a:t>Na </a:t>
            </a:r>
            <a:r>
              <a:rPr dirty="0" sz="2800">
                <a:solidFill>
                  <a:srgbClr val="0066FF"/>
                </a:solidFill>
                <a:latin typeface="Times New Roman"/>
                <a:cs typeface="Times New Roman"/>
              </a:rPr>
              <a:t>is the </a:t>
            </a:r>
            <a:r>
              <a:rPr dirty="0" sz="2800" spc="-5">
                <a:solidFill>
                  <a:srgbClr val="0066FF"/>
                </a:solidFill>
                <a:latin typeface="Times New Roman"/>
                <a:cs typeface="Times New Roman"/>
              </a:rPr>
              <a:t>reducing agent, </a:t>
            </a:r>
            <a:r>
              <a:rPr dirty="0" sz="2800" spc="5">
                <a:solidFill>
                  <a:srgbClr val="0066FF"/>
                </a:solidFill>
                <a:latin typeface="Times New Roman"/>
                <a:cs typeface="Times New Roman"/>
              </a:rPr>
              <a:t>Cl</a:t>
            </a:r>
            <a:r>
              <a:rPr dirty="0" baseline="-24305" sz="2400" spc="7">
                <a:solidFill>
                  <a:srgbClr val="0066FF"/>
                </a:solidFill>
                <a:latin typeface="Times New Roman"/>
                <a:cs typeface="Times New Roman"/>
              </a:rPr>
              <a:t>2 </a:t>
            </a:r>
            <a:r>
              <a:rPr dirty="0" sz="2800">
                <a:solidFill>
                  <a:srgbClr val="0066FF"/>
                </a:solidFill>
                <a:latin typeface="Times New Roman"/>
                <a:cs typeface="Times New Roman"/>
              </a:rPr>
              <a:t>is the oxidizing</a:t>
            </a:r>
            <a:r>
              <a:rPr dirty="0" sz="2800" spc="-185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0066FF"/>
                </a:solidFill>
                <a:latin typeface="Times New Roman"/>
                <a:cs typeface="Times New Roman"/>
              </a:rPr>
              <a:t>agent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2439" y="497840"/>
            <a:ext cx="5648960" cy="13665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52780" marR="5080" indent="-640080">
              <a:lnSpc>
                <a:spcPct val="100000"/>
              </a:lnSpc>
              <a:spcBef>
                <a:spcPts val="100"/>
              </a:spcBef>
              <a:tabLst>
                <a:tab pos="2701290" algn="l"/>
              </a:tabLst>
            </a:pPr>
            <a:r>
              <a:rPr dirty="0" sz="4400">
                <a:solidFill>
                  <a:srgbClr val="FF0000"/>
                </a:solidFill>
                <a:hlinkClick r:id="rId2"/>
              </a:rPr>
              <a:t>Oxidation and</a:t>
            </a:r>
            <a:r>
              <a:rPr dirty="0" sz="4400" spc="-55">
                <a:solidFill>
                  <a:srgbClr val="FF0000"/>
                </a:solidFill>
                <a:hlinkClick r:id="rId2"/>
              </a:rPr>
              <a:t> </a:t>
            </a:r>
            <a:r>
              <a:rPr dirty="0" sz="4400" spc="-5">
                <a:solidFill>
                  <a:srgbClr val="FF0000"/>
                </a:solidFill>
                <a:hlinkClick r:id="rId2"/>
              </a:rPr>
              <a:t>Reduction </a:t>
            </a:r>
            <a:r>
              <a:rPr dirty="0" sz="4400" spc="-5">
                <a:solidFill>
                  <a:srgbClr val="FF0000"/>
                </a:solidFill>
              </a:rPr>
              <a:t> </a:t>
            </a:r>
            <a:r>
              <a:rPr dirty="0" sz="4400"/>
              <a:t>A</a:t>
            </a:r>
            <a:r>
              <a:rPr dirty="0" sz="4400" spc="15"/>
              <a:t> </a:t>
            </a:r>
            <a:r>
              <a:rPr dirty="0" sz="4400" spc="-5"/>
              <a:t>Better	Definition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64540" y="1964690"/>
            <a:ext cx="7350759" cy="1930400"/>
          </a:xfrm>
          <a:prstGeom prst="rect">
            <a:avLst/>
          </a:prstGeom>
        </p:spPr>
        <p:txBody>
          <a:bodyPr wrap="square" lIns="0" tIns="68580" rIns="0" bIns="0" rtlCol="0" vert="horz">
            <a:spAutoFit/>
          </a:bodyPr>
          <a:lstStyle/>
          <a:p>
            <a:pPr marL="355600" marR="5080" indent="-342900">
              <a:lnSpc>
                <a:spcPts val="3450"/>
              </a:lnSpc>
              <a:spcBef>
                <a:spcPts val="54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oxidation occurs when an </a:t>
            </a:r>
            <a:r>
              <a:rPr dirty="0" sz="3200" spc="5">
                <a:latin typeface="Times New Roman"/>
                <a:cs typeface="Times New Roman"/>
              </a:rPr>
              <a:t>atom</a:t>
            </a:r>
            <a:r>
              <a:rPr dirty="0" sz="3200" spc="5">
                <a:latin typeface="Arial"/>
                <a:cs typeface="Arial"/>
              </a:rPr>
              <a:t>’</a:t>
            </a:r>
            <a:r>
              <a:rPr dirty="0" sz="3200" spc="5">
                <a:latin typeface="Times New Roman"/>
                <a:cs typeface="Times New Roman"/>
              </a:rPr>
              <a:t>s </a:t>
            </a:r>
            <a:r>
              <a:rPr dirty="0" sz="3200" spc="-5">
                <a:latin typeface="Times New Roman"/>
                <a:cs typeface="Times New Roman"/>
              </a:rPr>
              <a:t>oxidation  state </a:t>
            </a:r>
            <a:r>
              <a:rPr dirty="0" sz="3200">
                <a:latin typeface="Times New Roman"/>
                <a:cs typeface="Times New Roman"/>
              </a:rPr>
              <a:t>increases during a reaction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450"/>
              </a:lnSpc>
              <a:spcBef>
                <a:spcPts val="81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reduction occurs when an </a:t>
            </a:r>
            <a:r>
              <a:rPr dirty="0" sz="3200" spc="5">
                <a:latin typeface="Times New Roman"/>
                <a:cs typeface="Times New Roman"/>
              </a:rPr>
              <a:t>atom</a:t>
            </a:r>
            <a:r>
              <a:rPr dirty="0" sz="3200" spc="5">
                <a:latin typeface="Arial"/>
                <a:cs typeface="Arial"/>
              </a:rPr>
              <a:t>’</a:t>
            </a:r>
            <a:r>
              <a:rPr dirty="0" sz="3200" spc="5">
                <a:latin typeface="Times New Roman"/>
                <a:cs typeface="Times New Roman"/>
              </a:rPr>
              <a:t>s </a:t>
            </a:r>
            <a:r>
              <a:rPr dirty="0" sz="3200" spc="-5">
                <a:latin typeface="Times New Roman"/>
                <a:cs typeface="Times New Roman"/>
              </a:rPr>
              <a:t>oxidation  state </a:t>
            </a:r>
            <a:r>
              <a:rPr dirty="0" sz="3200">
                <a:latin typeface="Times New Roman"/>
                <a:cs typeface="Times New Roman"/>
              </a:rPr>
              <a:t>decreases </a:t>
            </a:r>
            <a:r>
              <a:rPr dirty="0" sz="3200" spc="-5">
                <a:latin typeface="Times New Roman"/>
                <a:cs typeface="Times New Roman"/>
              </a:rPr>
              <a:t>during </a:t>
            </a:r>
            <a:r>
              <a:rPr dirty="0" sz="3200">
                <a:latin typeface="Times New Roman"/>
                <a:cs typeface="Times New Roman"/>
              </a:rPr>
              <a:t>a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reaction</a:t>
            </a:r>
            <a:endParaRPr sz="3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601469" y="4134103"/>
          <a:ext cx="5812790" cy="946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0915"/>
                <a:gridCol w="542925"/>
                <a:gridCol w="1663700"/>
                <a:gridCol w="2635250"/>
              </a:tblGrid>
              <a:tr h="594323">
                <a:tc>
                  <a:txBody>
                    <a:bodyPr/>
                    <a:lstStyle/>
                    <a:p>
                      <a:pPr marL="31750">
                        <a:lnSpc>
                          <a:spcPts val="3929"/>
                        </a:lnSpc>
                      </a:pPr>
                      <a:r>
                        <a:rPr dirty="0" sz="3600" spc="-5">
                          <a:solidFill>
                            <a:srgbClr val="006600"/>
                          </a:solidFill>
                          <a:latin typeface="Times New Roman"/>
                          <a:cs typeface="Times New Roman"/>
                        </a:rPr>
                        <a:t>CH</a:t>
                      </a:r>
                      <a:r>
                        <a:rPr dirty="0" baseline="-23809" sz="3150" spc="-7">
                          <a:solidFill>
                            <a:srgbClr val="006600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baseline="-23809" sz="31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0815">
                        <a:lnSpc>
                          <a:spcPts val="3929"/>
                        </a:lnSpc>
                      </a:pPr>
                      <a:r>
                        <a:rPr dirty="0" sz="3600">
                          <a:solidFill>
                            <a:srgbClr val="006600"/>
                          </a:solidFill>
                          <a:latin typeface="Times New Roman"/>
                          <a:cs typeface="Times New Roman"/>
                        </a:rPr>
                        <a:t>+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ts val="3929"/>
                        </a:lnSpc>
                      </a:pPr>
                      <a:r>
                        <a:rPr dirty="0" sz="3600">
                          <a:solidFill>
                            <a:srgbClr val="006600"/>
                          </a:solidFill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dirty="0" sz="3600" spc="5">
                          <a:solidFill>
                            <a:srgbClr val="006600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baseline="-23809" sz="3150" spc="7">
                          <a:solidFill>
                            <a:srgbClr val="0066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-23809" sz="3150" spc="465">
                          <a:solidFill>
                            <a:srgbClr val="00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600">
                          <a:solidFill>
                            <a:srgbClr val="0066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0815">
                        <a:lnSpc>
                          <a:spcPts val="3929"/>
                        </a:lnSpc>
                      </a:pPr>
                      <a:r>
                        <a:rPr dirty="0" sz="3600" spc="-5">
                          <a:solidFill>
                            <a:srgbClr val="006600"/>
                          </a:solidFill>
                          <a:latin typeface="Times New Roman"/>
                          <a:cs typeface="Times New Roman"/>
                        </a:rPr>
                        <a:t>CO</a:t>
                      </a:r>
                      <a:r>
                        <a:rPr dirty="0" baseline="-23809" sz="3150" spc="-7">
                          <a:solidFill>
                            <a:srgbClr val="006600"/>
                          </a:solidFill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dirty="0" sz="3600">
                          <a:solidFill>
                            <a:srgbClr val="006600"/>
                          </a:solidFill>
                          <a:latin typeface="Times New Roman"/>
                          <a:cs typeface="Times New Roman"/>
                        </a:rPr>
                        <a:t>+ 2</a:t>
                      </a:r>
                      <a:r>
                        <a:rPr dirty="0" sz="3600" spc="-229">
                          <a:solidFill>
                            <a:srgbClr val="00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600">
                          <a:solidFill>
                            <a:srgbClr val="006600"/>
                          </a:solidFill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baseline="-23809" sz="3150">
                          <a:solidFill>
                            <a:srgbClr val="0066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3600">
                          <a:solidFill>
                            <a:srgbClr val="006600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1464">
                <a:tc>
                  <a:txBody>
                    <a:bodyPr/>
                    <a:lstStyle/>
                    <a:p>
                      <a:pPr marL="31750">
                        <a:lnSpc>
                          <a:spcPts val="2665"/>
                        </a:lnSpc>
                      </a:pPr>
                      <a:r>
                        <a:rPr dirty="0" sz="240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-4</a:t>
                      </a:r>
                      <a:r>
                        <a:rPr dirty="0" sz="2400" spc="-25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latin typeface="Times New Roman"/>
                          <a:cs typeface="Times New Roman"/>
                        </a:rPr>
                        <a:t>+1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60985">
                        <a:lnSpc>
                          <a:spcPts val="2665"/>
                        </a:lnSpc>
                      </a:pPr>
                      <a:r>
                        <a:rPr dirty="0" sz="2400">
                          <a:solidFill>
                            <a:srgbClr val="0066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ts val="2665"/>
                        </a:lnSpc>
                        <a:tabLst>
                          <a:tab pos="1871345" algn="l"/>
                          <a:tab pos="2348865" algn="l"/>
                        </a:tabLst>
                      </a:pPr>
                      <a:r>
                        <a:rPr dirty="0" sz="2400" spc="-5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+4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latin typeface="Times New Roman"/>
                          <a:cs typeface="Times New Roman"/>
                        </a:rPr>
                        <a:t>–2	+1	</a:t>
                      </a:r>
                      <a:r>
                        <a:rPr dirty="0" sz="2400">
                          <a:solidFill>
                            <a:srgbClr val="0066FF"/>
                          </a:solidFill>
                          <a:latin typeface="Times New Roman"/>
                          <a:cs typeface="Times New Roman"/>
                        </a:rPr>
                        <a:t>-2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2137410" y="5181600"/>
            <a:ext cx="1334770" cy="459740"/>
          </a:xfrm>
          <a:prstGeom prst="rect">
            <a:avLst/>
          </a:prstGeom>
          <a:ln w="9344">
            <a:solidFill>
              <a:srgbClr val="FF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370"/>
              </a:spcBef>
            </a:pPr>
            <a:r>
              <a:rPr dirty="0" sz="2400">
                <a:solidFill>
                  <a:srgbClr val="FF0000"/>
                </a:solidFill>
                <a:latin typeface="Times New Roman"/>
                <a:cs typeface="Times New Roman"/>
              </a:rPr>
              <a:t>oxidation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471227" y="5029200"/>
            <a:ext cx="1767839" cy="391160"/>
            <a:chOff x="3471227" y="5029200"/>
            <a:chExt cx="1767839" cy="391160"/>
          </a:xfrm>
        </p:grpSpPr>
        <p:sp>
          <p:nvSpPr>
            <p:cNvPr id="7" name="object 7"/>
            <p:cNvSpPr/>
            <p:nvPr/>
          </p:nvSpPr>
          <p:spPr>
            <a:xfrm>
              <a:off x="5181600" y="5134610"/>
              <a:ext cx="0" cy="275590"/>
            </a:xfrm>
            <a:custGeom>
              <a:avLst/>
              <a:gdLst/>
              <a:ahLst/>
              <a:cxnLst/>
              <a:rect l="l" t="t" r="r" b="b"/>
              <a:pathLst>
                <a:path w="0" h="275589">
                  <a:moveTo>
                    <a:pt x="0" y="0"/>
                  </a:moveTo>
                  <a:lnTo>
                    <a:pt x="0" y="275589"/>
                  </a:lnTo>
                </a:path>
              </a:pathLst>
            </a:custGeom>
            <a:ln w="88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5124450" y="5029200"/>
              <a:ext cx="114300" cy="11303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3475990" y="5410200"/>
              <a:ext cx="1705610" cy="5080"/>
            </a:xfrm>
            <a:custGeom>
              <a:avLst/>
              <a:gdLst/>
              <a:ahLst/>
              <a:cxnLst/>
              <a:rect l="l" t="t" r="r" b="b"/>
              <a:pathLst>
                <a:path w="1705610" h="5079">
                  <a:moveTo>
                    <a:pt x="0" y="5080"/>
                  </a:moveTo>
                  <a:lnTo>
                    <a:pt x="1705610" y="0"/>
                  </a:lnTo>
                </a:path>
              </a:pathLst>
            </a:custGeom>
            <a:ln w="93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/>
          <p:cNvGrpSpPr/>
          <p:nvPr/>
        </p:nvGrpSpPr>
        <p:grpSpPr>
          <a:xfrm>
            <a:off x="1695450" y="5029200"/>
            <a:ext cx="447040" cy="387350"/>
            <a:chOff x="1695450" y="5029200"/>
            <a:chExt cx="447040" cy="387350"/>
          </a:xfrm>
        </p:grpSpPr>
        <p:sp>
          <p:nvSpPr>
            <p:cNvPr id="11" name="object 11"/>
            <p:cNvSpPr/>
            <p:nvPr/>
          </p:nvSpPr>
          <p:spPr>
            <a:xfrm>
              <a:off x="1752600" y="5134610"/>
              <a:ext cx="0" cy="275590"/>
            </a:xfrm>
            <a:custGeom>
              <a:avLst/>
              <a:gdLst/>
              <a:ahLst/>
              <a:cxnLst/>
              <a:rect l="l" t="t" r="r" b="b"/>
              <a:pathLst>
                <a:path w="0" h="275589">
                  <a:moveTo>
                    <a:pt x="0" y="0"/>
                  </a:moveTo>
                  <a:lnTo>
                    <a:pt x="0" y="275589"/>
                  </a:lnTo>
                </a:path>
              </a:pathLst>
            </a:custGeom>
            <a:ln w="88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695450" y="5029200"/>
              <a:ext cx="114300" cy="11303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752600" y="5408929"/>
              <a:ext cx="384810" cy="2540"/>
            </a:xfrm>
            <a:custGeom>
              <a:avLst/>
              <a:gdLst/>
              <a:ahLst/>
              <a:cxnLst/>
              <a:rect l="l" t="t" r="r" b="b"/>
              <a:pathLst>
                <a:path w="384810" h="2539">
                  <a:moveTo>
                    <a:pt x="384810" y="2540"/>
                  </a:moveTo>
                  <a:lnTo>
                    <a:pt x="0" y="0"/>
                  </a:lnTo>
                </a:path>
              </a:pathLst>
            </a:custGeom>
            <a:ln w="93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4832350" y="5547359"/>
            <a:ext cx="1334770" cy="461009"/>
          </a:xfrm>
          <a:prstGeom prst="rect">
            <a:avLst/>
          </a:prstGeom>
          <a:ln w="9344">
            <a:solidFill>
              <a:srgbClr val="0066FF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dirty="0" sz="2400">
                <a:solidFill>
                  <a:srgbClr val="0066FF"/>
                </a:solidFill>
                <a:latin typeface="Times New Roman"/>
                <a:cs typeface="Times New Roman"/>
              </a:rPr>
              <a:t>reduction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752850" y="5029200"/>
            <a:ext cx="1080770" cy="767080"/>
            <a:chOff x="3752850" y="5029200"/>
            <a:chExt cx="1080770" cy="767080"/>
          </a:xfrm>
        </p:grpSpPr>
        <p:sp>
          <p:nvSpPr>
            <p:cNvPr id="16" name="object 16"/>
            <p:cNvSpPr/>
            <p:nvPr/>
          </p:nvSpPr>
          <p:spPr>
            <a:xfrm>
              <a:off x="3810000" y="5134610"/>
              <a:ext cx="0" cy="656590"/>
            </a:xfrm>
            <a:custGeom>
              <a:avLst/>
              <a:gdLst/>
              <a:ahLst/>
              <a:cxnLst/>
              <a:rect l="l" t="t" r="r" b="b"/>
              <a:pathLst>
                <a:path w="0" h="656589">
                  <a:moveTo>
                    <a:pt x="0" y="656589"/>
                  </a:moveTo>
                  <a:lnTo>
                    <a:pt x="0" y="0"/>
                  </a:lnTo>
                </a:path>
              </a:pathLst>
            </a:custGeom>
            <a:ln w="8890">
              <a:solidFill>
                <a:srgbClr val="0066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752850" y="5029200"/>
              <a:ext cx="114300" cy="11303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3808730" y="5781040"/>
              <a:ext cx="1019810" cy="10160"/>
            </a:xfrm>
            <a:custGeom>
              <a:avLst/>
              <a:gdLst/>
              <a:ahLst/>
              <a:cxnLst/>
              <a:rect l="l" t="t" r="r" b="b"/>
              <a:pathLst>
                <a:path w="1019810" h="10160">
                  <a:moveTo>
                    <a:pt x="1019810" y="0"/>
                  </a:moveTo>
                  <a:lnTo>
                    <a:pt x="0" y="10160"/>
                  </a:lnTo>
                </a:path>
              </a:pathLst>
            </a:custGeom>
            <a:ln w="9344">
              <a:solidFill>
                <a:srgbClr val="0066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/>
          <p:cNvGrpSpPr/>
          <p:nvPr/>
        </p:nvGrpSpPr>
        <p:grpSpPr>
          <a:xfrm>
            <a:off x="6162447" y="5029200"/>
            <a:ext cx="1153160" cy="765810"/>
            <a:chOff x="6162447" y="5029200"/>
            <a:chExt cx="1153160" cy="765810"/>
          </a:xfrm>
        </p:grpSpPr>
        <p:sp>
          <p:nvSpPr>
            <p:cNvPr id="20" name="object 20"/>
            <p:cNvSpPr/>
            <p:nvPr/>
          </p:nvSpPr>
          <p:spPr>
            <a:xfrm>
              <a:off x="7258049" y="5134610"/>
              <a:ext cx="0" cy="656590"/>
            </a:xfrm>
            <a:custGeom>
              <a:avLst/>
              <a:gdLst/>
              <a:ahLst/>
              <a:cxnLst/>
              <a:rect l="l" t="t" r="r" b="b"/>
              <a:pathLst>
                <a:path w="0" h="656589">
                  <a:moveTo>
                    <a:pt x="0" y="656589"/>
                  </a:moveTo>
                  <a:lnTo>
                    <a:pt x="0" y="0"/>
                  </a:lnTo>
                </a:path>
              </a:pathLst>
            </a:custGeom>
            <a:ln w="8890">
              <a:solidFill>
                <a:srgbClr val="0066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7200899" y="5029200"/>
              <a:ext cx="114300" cy="11303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6167119" y="5778500"/>
              <a:ext cx="1090930" cy="11430"/>
            </a:xfrm>
            <a:custGeom>
              <a:avLst/>
              <a:gdLst/>
              <a:ahLst/>
              <a:cxnLst/>
              <a:rect l="l" t="t" r="r" b="b"/>
              <a:pathLst>
                <a:path w="1090929" h="11429">
                  <a:moveTo>
                    <a:pt x="0" y="0"/>
                  </a:moveTo>
                  <a:lnTo>
                    <a:pt x="1090929" y="11430"/>
                  </a:lnTo>
                </a:path>
              </a:pathLst>
            </a:custGeom>
            <a:ln w="9344">
              <a:solidFill>
                <a:srgbClr val="0066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5244">
              <a:lnSpc>
                <a:spcPts val="163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t>10</a:t>
            </a:fld>
          </a:p>
        </p:txBody>
      </p:sp>
    </p:spTree>
  </p:cSld>
  <p:clrMapOvr>
    <a:masterClrMapping/>
  </p:clrMapOvr>
  <p:transition spd="fast"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2020-10-29T08:47:07Z</dcterms:created>
  <dcterms:modified xsi:type="dcterms:W3CDTF">2020-10-29T08:47:07Z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2015-09-25T00:00:00Z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2020-10-29T00:00:00Z</vt:filetime>
  </property>
</Properties>
</file>